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326" r:id="rId2"/>
    <p:sldId id="327" r:id="rId3"/>
    <p:sldId id="302" r:id="rId4"/>
    <p:sldId id="270" r:id="rId5"/>
    <p:sldId id="301" r:id="rId6"/>
    <p:sldId id="304" r:id="rId7"/>
    <p:sldId id="352" r:id="rId8"/>
    <p:sldId id="353" r:id="rId9"/>
    <p:sldId id="332" r:id="rId10"/>
    <p:sldId id="309" r:id="rId11"/>
    <p:sldId id="306" r:id="rId12"/>
    <p:sldId id="329" r:id="rId13"/>
    <p:sldId id="333" r:id="rId14"/>
    <p:sldId id="334" r:id="rId15"/>
    <p:sldId id="338" r:id="rId16"/>
    <p:sldId id="339" r:id="rId17"/>
    <p:sldId id="336" r:id="rId18"/>
    <p:sldId id="347" r:id="rId19"/>
    <p:sldId id="356" r:id="rId20"/>
    <p:sldId id="350" r:id="rId21"/>
    <p:sldId id="355" r:id="rId22"/>
    <p:sldId id="341" r:id="rId23"/>
    <p:sldId id="3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Grandl" initials="" lastIdx="6" clrIdx="0"/>
  <p:cmAuthor id="2" name="Joe Slattery" initials="JS" lastIdx="8" clrIdx="1">
    <p:extLst>
      <p:ext uri="{19B8F6BF-5375-455C-9EA6-DF929625EA0E}">
        <p15:presenceInfo xmlns:p15="http://schemas.microsoft.com/office/powerpoint/2012/main" userId="S-1-5-21-1820726645-884411299-2131784478-31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858D"/>
    <a:srgbClr val="64C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98" autoAdjust="0"/>
    <p:restoredTop sz="86545" autoAdjust="0"/>
  </p:normalViewPr>
  <p:slideViewPr>
    <p:cSldViewPr snapToGrid="0" snapToObjects="1">
      <p:cViewPr varScale="1">
        <p:scale>
          <a:sx n="96" d="100"/>
          <a:sy n="96" d="100"/>
        </p:scale>
        <p:origin x="68" y="72"/>
      </p:cViewPr>
      <p:guideLst>
        <p:guide orient="horz" pos="2160"/>
        <p:guide pos="3840"/>
      </p:guideLst>
    </p:cSldViewPr>
  </p:slideViewPr>
  <p:notesTextViewPr>
    <p:cViewPr>
      <p:scale>
        <a:sx n="3" d="2"/>
        <a:sy n="3" d="2"/>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rot="0" vert="horz"/>
          <a:lstStyle/>
          <a:p>
            <a:pPr>
              <a:defRPr b="0">
                <a:solidFill>
                  <a:schemeClr val="tx1">
                    <a:lumMod val="65000"/>
                    <a:lumOff val="35000"/>
                  </a:schemeClr>
                </a:solidFill>
                <a:latin typeface="Arial"/>
                <a:cs typeface="Arial"/>
              </a:defRPr>
            </a:pPr>
            <a:r>
              <a:rPr lang="en-US" b="0">
                <a:solidFill>
                  <a:schemeClr val="tx1">
                    <a:lumMod val="65000"/>
                    <a:lumOff val="35000"/>
                  </a:schemeClr>
                </a:solidFill>
                <a:latin typeface="Arial"/>
                <a:cs typeface="Arial"/>
              </a:rPr>
              <a:t>U.S.</a:t>
            </a:r>
          </a:p>
        </c:rich>
      </c:tx>
      <c:layout>
        <c:manualLayout>
          <c:xMode val="edge"/>
          <c:yMode val="edge"/>
          <c:x val="0.111579691073663"/>
          <c:y val="0.18623439094772201"/>
        </c:manualLayout>
      </c:layout>
      <c:overlay val="0"/>
    </c:title>
    <c:autoTitleDeleted val="0"/>
    <c:plotArea>
      <c:layout/>
      <c:pieChart>
        <c:varyColors val="1"/>
        <c:ser>
          <c:idx val="0"/>
          <c:order val="0"/>
          <c:explosion val="6"/>
          <c:dPt>
            <c:idx val="0"/>
            <c:bubble3D val="0"/>
            <c:spPr>
              <a:solidFill>
                <a:srgbClr val="153263"/>
              </a:solidFill>
            </c:spPr>
            <c:extLst>
              <c:ext xmlns:c16="http://schemas.microsoft.com/office/drawing/2014/chart" uri="{C3380CC4-5D6E-409C-BE32-E72D297353CC}">
                <c16:uniqueId val="{00000001-FEFE-4885-89E1-80113633B252}"/>
              </c:ext>
            </c:extLst>
          </c:dPt>
          <c:dPt>
            <c:idx val="1"/>
            <c:bubble3D val="0"/>
            <c:spPr>
              <a:solidFill>
                <a:srgbClr val="F88337"/>
              </a:solidFill>
            </c:spPr>
            <c:extLst>
              <c:ext xmlns:c16="http://schemas.microsoft.com/office/drawing/2014/chart" uri="{C3380CC4-5D6E-409C-BE32-E72D297353CC}">
                <c16:uniqueId val="{00000003-FEFE-4885-89E1-80113633B252}"/>
              </c:ext>
            </c:extLst>
          </c:dPt>
          <c:dPt>
            <c:idx val="2"/>
            <c:bubble3D val="0"/>
            <c:spPr>
              <a:solidFill>
                <a:schemeClr val="bg1">
                  <a:lumMod val="75000"/>
                </a:schemeClr>
              </a:solidFill>
            </c:spPr>
            <c:extLst>
              <c:ext xmlns:c16="http://schemas.microsoft.com/office/drawing/2014/chart" uri="{C3380CC4-5D6E-409C-BE32-E72D297353CC}">
                <c16:uniqueId val="{00000005-FEFE-4885-89E1-80113633B252}"/>
              </c:ext>
            </c:extLst>
          </c:dPt>
          <c:val>
            <c:numRef>
              <c:f>Sheet1!$B$2:$B$4</c:f>
              <c:numCache>
                <c:formatCode>General</c:formatCode>
                <c:ptCount val="3"/>
                <c:pt idx="0">
                  <c:v>5.0999999999999996</c:v>
                </c:pt>
                <c:pt idx="1">
                  <c:v>52.6</c:v>
                </c:pt>
                <c:pt idx="2">
                  <c:v>42.3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Total Procedure by Techniqie, % Total US 2013</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Robotic</c:v>
                      </c:pt>
                      <c:pt idx="1">
                        <c:v>Laparoscopic</c:v>
                      </c:pt>
                      <c:pt idx="2">
                        <c:v>Other</c:v>
                      </c:pt>
                    </c:strCache>
                  </c:strRef>
                </c15:cat>
              </c15:filteredCategoryTitle>
            </c:ext>
            <c:ext xmlns:c16="http://schemas.microsoft.com/office/drawing/2014/chart" uri="{C3380CC4-5D6E-409C-BE32-E72D297353CC}">
              <c16:uniqueId val="{00000006-FEFE-4885-89E1-80113633B25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rot="0" vert="horz"/>
          <a:lstStyle/>
          <a:p>
            <a:pPr>
              <a:defRPr b="0">
                <a:solidFill>
                  <a:schemeClr val="tx1">
                    <a:lumMod val="65000"/>
                    <a:lumOff val="35000"/>
                  </a:schemeClr>
                </a:solidFill>
                <a:latin typeface="Arial"/>
                <a:cs typeface="Arial"/>
              </a:defRPr>
            </a:pPr>
            <a:r>
              <a:rPr lang="en-US" b="0">
                <a:solidFill>
                  <a:schemeClr val="tx1">
                    <a:lumMod val="65000"/>
                    <a:lumOff val="35000"/>
                  </a:schemeClr>
                </a:solidFill>
                <a:latin typeface="Arial"/>
                <a:cs typeface="Arial"/>
              </a:rPr>
              <a:t>Europe</a:t>
            </a:r>
          </a:p>
        </c:rich>
      </c:tx>
      <c:layout>
        <c:manualLayout>
          <c:xMode val="edge"/>
          <c:yMode val="edge"/>
          <c:x val="0.14571788039024899"/>
          <c:y val="0.17136605217926101"/>
        </c:manualLayout>
      </c:layout>
      <c:overlay val="0"/>
    </c:title>
    <c:autoTitleDeleted val="0"/>
    <c:plotArea>
      <c:layout/>
      <c:pieChart>
        <c:varyColors val="1"/>
        <c:ser>
          <c:idx val="0"/>
          <c:order val="0"/>
          <c:explosion val="6"/>
          <c:dPt>
            <c:idx val="0"/>
            <c:bubble3D val="0"/>
            <c:spPr>
              <a:solidFill>
                <a:srgbClr val="153263"/>
              </a:solidFill>
            </c:spPr>
            <c:extLst>
              <c:ext xmlns:c16="http://schemas.microsoft.com/office/drawing/2014/chart" uri="{C3380CC4-5D6E-409C-BE32-E72D297353CC}">
                <c16:uniqueId val="{00000001-4473-4676-A3B3-02B805E0B467}"/>
              </c:ext>
            </c:extLst>
          </c:dPt>
          <c:dPt>
            <c:idx val="1"/>
            <c:bubble3D val="0"/>
            <c:spPr>
              <a:solidFill>
                <a:srgbClr val="F88337"/>
              </a:solidFill>
            </c:spPr>
            <c:extLst>
              <c:ext xmlns:c16="http://schemas.microsoft.com/office/drawing/2014/chart" uri="{C3380CC4-5D6E-409C-BE32-E72D297353CC}">
                <c16:uniqueId val="{00000003-4473-4676-A3B3-02B805E0B467}"/>
              </c:ext>
            </c:extLst>
          </c:dPt>
          <c:dPt>
            <c:idx val="2"/>
            <c:bubble3D val="0"/>
            <c:spPr>
              <a:solidFill>
                <a:schemeClr val="bg1">
                  <a:lumMod val="75000"/>
                </a:schemeClr>
              </a:solidFill>
            </c:spPr>
            <c:extLst>
              <c:ext xmlns:c16="http://schemas.microsoft.com/office/drawing/2014/chart" uri="{C3380CC4-5D6E-409C-BE32-E72D297353CC}">
                <c16:uniqueId val="{00000005-4473-4676-A3B3-02B805E0B467}"/>
              </c:ext>
            </c:extLst>
          </c:dPt>
          <c:val>
            <c:numRef>
              <c:f>Sheet1!$B$2:$B$4</c:f>
              <c:numCache>
                <c:formatCode>General</c:formatCode>
                <c:ptCount val="3"/>
                <c:pt idx="0">
                  <c:v>1.0939000000000001</c:v>
                </c:pt>
                <c:pt idx="1">
                  <c:v>47.402000000000001</c:v>
                </c:pt>
                <c:pt idx="2">
                  <c:v>51.504100000000001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Total Procedure by Technique, % Total 2013</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Robotic</c:v>
                      </c:pt>
                      <c:pt idx="1">
                        <c:v>Laparoscopic </c:v>
                      </c:pt>
                      <c:pt idx="2">
                        <c:v>Other</c:v>
                      </c:pt>
                    </c:strCache>
                  </c:strRef>
                </c15:cat>
              </c15:filteredCategoryTitle>
            </c:ext>
            <c:ext xmlns:c16="http://schemas.microsoft.com/office/drawing/2014/chart" uri="{C3380CC4-5D6E-409C-BE32-E72D297353CC}">
              <c16:uniqueId val="{00000006-4473-4676-A3B3-02B805E0B46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17-09-25T18:49:26.692" idx="3">
    <p:pos x="10" y="10"/>
    <p:text>Update with Joe or Mo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9-25T18:51:00.406" idx="4">
    <p:pos x="10" y="10"/>
    <p:text>This is being hidden, for Joe's reference only</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56DF9-0160-4E68-B929-829D88E52623}" type="doc">
      <dgm:prSet loTypeId="urn:microsoft.com/office/officeart/2005/8/layout/venn1" loCatId="relationship" qsTypeId="urn:microsoft.com/office/officeart/2005/8/quickstyle/simple1" qsCatId="simple" csTypeId="urn:microsoft.com/office/officeart/2005/8/colors/accent1_2" csCatId="accent1" phldr="1"/>
      <dgm:spPr/>
    </dgm:pt>
    <dgm:pt modelId="{F3BEDD23-6F1D-47D4-92E6-9FA04DFDA6BD}">
      <dgm:prSet phldrT="[Text]" custT="1"/>
      <dgm:spPr>
        <a:solidFill>
          <a:srgbClr val="76858D">
            <a:alpha val="50000"/>
          </a:srgbClr>
        </a:solidFill>
      </dgm:spPr>
      <dgm:t>
        <a:bodyPr/>
        <a:lstStyle/>
        <a:p>
          <a:pPr>
            <a:lnSpc>
              <a:spcPct val="90000"/>
            </a:lnSpc>
          </a:pPr>
          <a:r>
            <a:rPr lang="de-DE" sz="2400" dirty="0">
              <a:solidFill>
                <a:schemeClr val="tx1"/>
              </a:solidFill>
              <a:latin typeface="Helvetica" panose="020B0604020202020204" pitchFamily="34" charset="0"/>
              <a:cs typeface="Helvetica" panose="020B0604020202020204" pitchFamily="34" charset="0"/>
            </a:rPr>
            <a:t>Open Surgery</a:t>
          </a:r>
        </a:p>
        <a:p>
          <a:pPr>
            <a:lnSpc>
              <a:spcPct val="100000"/>
            </a:lnSpc>
          </a:pPr>
          <a:r>
            <a:rPr lang="de-DE" sz="1600" dirty="0">
              <a:solidFill>
                <a:schemeClr val="tx1">
                  <a:lumMod val="75000"/>
                  <a:lumOff val="25000"/>
                </a:schemeClr>
              </a:solidFill>
              <a:latin typeface="Helvetica" panose="020B0604020202020204" pitchFamily="34" charset="0"/>
              <a:cs typeface="Helvetica" panose="020B0604020202020204" pitchFamily="34" charset="0"/>
            </a:rPr>
            <a:t>4 MM procedures</a:t>
          </a:r>
        </a:p>
        <a:p>
          <a:pPr>
            <a:lnSpc>
              <a:spcPct val="100000"/>
            </a:lnSpc>
          </a:pPr>
          <a:r>
            <a:rPr lang="de-DE" sz="1600" dirty="0">
              <a:solidFill>
                <a:schemeClr val="tx1">
                  <a:lumMod val="75000"/>
                  <a:lumOff val="25000"/>
                </a:schemeClr>
              </a:solidFill>
              <a:latin typeface="Helvetica" panose="020B0604020202020204" pitchFamily="34" charset="0"/>
              <a:cs typeface="Helvetica" panose="020B0604020202020204" pitchFamily="34" charset="0"/>
            </a:rPr>
            <a:t>EU &amp; U.S.</a:t>
          </a:r>
          <a:endParaRPr lang="de-DE" sz="1600" baseline="30000" dirty="0">
            <a:solidFill>
              <a:schemeClr val="tx1">
                <a:lumMod val="75000"/>
                <a:lumOff val="25000"/>
              </a:schemeClr>
            </a:solidFill>
            <a:latin typeface="Helvetica" panose="020B0604020202020204" pitchFamily="34" charset="0"/>
            <a:cs typeface="Helvetica" panose="020B0604020202020204" pitchFamily="34" charset="0"/>
          </a:endParaRPr>
        </a:p>
      </dgm:t>
    </dgm:pt>
    <dgm:pt modelId="{C07CFDA7-5BB7-4BE0-91C4-C684757D0C98}" type="parTrans" cxnId="{F11906EA-E218-4363-BB94-C65CDD96143C}">
      <dgm:prSet/>
      <dgm:spPr/>
      <dgm:t>
        <a:bodyPr/>
        <a:lstStyle/>
        <a:p>
          <a:endParaRPr lang="de-DE">
            <a:latin typeface="Helvetica" panose="020B0604020202020204" pitchFamily="34" charset="0"/>
            <a:cs typeface="Helvetica" panose="020B0604020202020204" pitchFamily="34" charset="0"/>
          </a:endParaRPr>
        </a:p>
      </dgm:t>
    </dgm:pt>
    <dgm:pt modelId="{487963D4-0404-48C4-8EC1-2F72FBDA7BA0}" type="sibTrans" cxnId="{F11906EA-E218-4363-BB94-C65CDD96143C}">
      <dgm:prSet/>
      <dgm:spPr/>
      <dgm:t>
        <a:bodyPr/>
        <a:lstStyle/>
        <a:p>
          <a:endParaRPr lang="de-DE">
            <a:latin typeface="Helvetica" panose="020B0604020202020204" pitchFamily="34" charset="0"/>
            <a:cs typeface="Helvetica" panose="020B0604020202020204" pitchFamily="34" charset="0"/>
          </a:endParaRPr>
        </a:p>
      </dgm:t>
    </dgm:pt>
    <dgm:pt modelId="{5C4F3F48-169F-4872-A36C-912572D87F53}">
      <dgm:prSet phldrT="[Text]" custT="1"/>
      <dgm:spPr>
        <a:solidFill>
          <a:srgbClr val="64CADC">
            <a:alpha val="50000"/>
          </a:srgbClr>
        </a:solidFill>
      </dgm:spPr>
      <dgm:t>
        <a:bodyPr/>
        <a:lstStyle/>
        <a:p>
          <a:pPr>
            <a:lnSpc>
              <a:spcPct val="90000"/>
            </a:lnSpc>
          </a:pPr>
          <a:r>
            <a:rPr lang="de-DE" sz="2500" dirty="0">
              <a:solidFill>
                <a:schemeClr val="tx1"/>
              </a:solidFill>
              <a:latin typeface="Helvetica" panose="020B0604020202020204" pitchFamily="34" charset="0"/>
              <a:cs typeface="Helvetica" panose="020B0604020202020204" pitchFamily="34" charset="0"/>
            </a:rPr>
            <a:t>Laparoscopic Surgery</a:t>
          </a:r>
        </a:p>
        <a:p>
          <a:pPr>
            <a:lnSpc>
              <a:spcPct val="150000"/>
            </a:lnSpc>
          </a:pPr>
          <a:r>
            <a:rPr lang="de-DE" sz="1600" dirty="0">
              <a:solidFill>
                <a:schemeClr val="tx1">
                  <a:lumMod val="75000"/>
                  <a:lumOff val="25000"/>
                </a:schemeClr>
              </a:solidFill>
              <a:latin typeface="Helvetica" panose="020B0604020202020204" pitchFamily="34" charset="0"/>
              <a:cs typeface="Helvetica" panose="020B0604020202020204" pitchFamily="34" charset="0"/>
            </a:rPr>
            <a:t>6 MM procedures   EU &amp; U.S.</a:t>
          </a:r>
          <a:endParaRPr lang="de-DE" sz="1600" baseline="30000" dirty="0">
            <a:solidFill>
              <a:schemeClr val="tx1">
                <a:lumMod val="75000"/>
                <a:lumOff val="25000"/>
              </a:schemeClr>
            </a:solidFill>
            <a:latin typeface="Helvetica" panose="020B0604020202020204" pitchFamily="34" charset="0"/>
            <a:cs typeface="Helvetica" panose="020B0604020202020204" pitchFamily="34" charset="0"/>
          </a:endParaRPr>
        </a:p>
      </dgm:t>
    </dgm:pt>
    <dgm:pt modelId="{396E07B8-E5E0-4D06-925E-CCD88B339DB1}" type="sibTrans" cxnId="{1083F002-2D2E-46AF-82C3-B23C65D2469C}">
      <dgm:prSet/>
      <dgm:spPr/>
      <dgm:t>
        <a:bodyPr/>
        <a:lstStyle/>
        <a:p>
          <a:endParaRPr lang="de-DE">
            <a:latin typeface="Helvetica" panose="020B0604020202020204" pitchFamily="34" charset="0"/>
            <a:cs typeface="Helvetica" panose="020B0604020202020204" pitchFamily="34" charset="0"/>
          </a:endParaRPr>
        </a:p>
      </dgm:t>
    </dgm:pt>
    <dgm:pt modelId="{36923372-D427-4F3E-ADC4-8A56F066B8EB}" type="parTrans" cxnId="{1083F002-2D2E-46AF-82C3-B23C65D2469C}">
      <dgm:prSet/>
      <dgm:spPr/>
      <dgm:t>
        <a:bodyPr/>
        <a:lstStyle/>
        <a:p>
          <a:endParaRPr lang="de-DE">
            <a:latin typeface="Helvetica" panose="020B0604020202020204" pitchFamily="34" charset="0"/>
            <a:cs typeface="Helvetica" panose="020B0604020202020204" pitchFamily="34" charset="0"/>
          </a:endParaRPr>
        </a:p>
      </dgm:t>
    </dgm:pt>
    <dgm:pt modelId="{5D71F4F6-2218-4702-BCBE-A3B7AF9B3641}" type="pres">
      <dgm:prSet presAssocID="{F2556DF9-0160-4E68-B929-829D88E52623}" presName="compositeShape" presStyleCnt="0">
        <dgm:presLayoutVars>
          <dgm:chMax val="7"/>
          <dgm:dir/>
          <dgm:resizeHandles val="exact"/>
        </dgm:presLayoutVars>
      </dgm:prSet>
      <dgm:spPr/>
    </dgm:pt>
    <dgm:pt modelId="{8AD00E89-F88E-42E7-AA35-B59B67046117}" type="pres">
      <dgm:prSet presAssocID="{F3BEDD23-6F1D-47D4-92E6-9FA04DFDA6BD}" presName="circ1" presStyleLbl="vennNode1" presStyleIdx="0" presStyleCnt="2" custScaleX="81293" custScaleY="81293"/>
      <dgm:spPr/>
    </dgm:pt>
    <dgm:pt modelId="{A5AE2ADC-8ABA-4E8A-ABB3-EAF33353AEB3}" type="pres">
      <dgm:prSet presAssocID="{F3BEDD23-6F1D-47D4-92E6-9FA04DFDA6BD}" presName="circ1Tx" presStyleLbl="revTx" presStyleIdx="0" presStyleCnt="0">
        <dgm:presLayoutVars>
          <dgm:chMax val="0"/>
          <dgm:chPref val="0"/>
          <dgm:bulletEnabled val="1"/>
        </dgm:presLayoutVars>
      </dgm:prSet>
      <dgm:spPr/>
    </dgm:pt>
    <dgm:pt modelId="{72E8749F-510B-4292-B584-16C20B10A26A}" type="pres">
      <dgm:prSet presAssocID="{5C4F3F48-169F-4872-A36C-912572D87F53}" presName="circ2" presStyleLbl="vennNode1" presStyleIdx="1" presStyleCnt="2" custScaleX="96535" custScaleY="96535"/>
      <dgm:spPr/>
    </dgm:pt>
    <dgm:pt modelId="{B7977DF3-66AE-42FA-903D-9AA75AF9D782}" type="pres">
      <dgm:prSet presAssocID="{5C4F3F48-169F-4872-A36C-912572D87F53}" presName="circ2Tx" presStyleLbl="revTx" presStyleIdx="0" presStyleCnt="0">
        <dgm:presLayoutVars>
          <dgm:chMax val="0"/>
          <dgm:chPref val="0"/>
          <dgm:bulletEnabled val="1"/>
        </dgm:presLayoutVars>
      </dgm:prSet>
      <dgm:spPr/>
    </dgm:pt>
  </dgm:ptLst>
  <dgm:cxnLst>
    <dgm:cxn modelId="{1083F002-2D2E-46AF-82C3-B23C65D2469C}" srcId="{F2556DF9-0160-4E68-B929-829D88E52623}" destId="{5C4F3F48-169F-4872-A36C-912572D87F53}" srcOrd="1" destOrd="0" parTransId="{36923372-D427-4F3E-ADC4-8A56F066B8EB}" sibTransId="{396E07B8-E5E0-4D06-925E-CCD88B339DB1}"/>
    <dgm:cxn modelId="{9E554116-783C-4BD4-B600-F19612CB428B}" type="presOf" srcId="{5C4F3F48-169F-4872-A36C-912572D87F53}" destId="{72E8749F-510B-4292-B584-16C20B10A26A}" srcOrd="0" destOrd="0" presId="urn:microsoft.com/office/officeart/2005/8/layout/venn1"/>
    <dgm:cxn modelId="{257D9960-3618-4B30-8EED-8CCBF08059A2}" type="presOf" srcId="{F2556DF9-0160-4E68-B929-829D88E52623}" destId="{5D71F4F6-2218-4702-BCBE-A3B7AF9B3641}" srcOrd="0" destOrd="0" presId="urn:microsoft.com/office/officeart/2005/8/layout/venn1"/>
    <dgm:cxn modelId="{C0B63070-28A2-4C71-A0D3-6F66459D3A03}" type="presOf" srcId="{F3BEDD23-6F1D-47D4-92E6-9FA04DFDA6BD}" destId="{A5AE2ADC-8ABA-4E8A-ABB3-EAF33353AEB3}" srcOrd="1" destOrd="0" presId="urn:microsoft.com/office/officeart/2005/8/layout/venn1"/>
    <dgm:cxn modelId="{CB66F87C-8354-4DFC-BF5F-405DC56A9AEC}" type="presOf" srcId="{F3BEDD23-6F1D-47D4-92E6-9FA04DFDA6BD}" destId="{8AD00E89-F88E-42E7-AA35-B59B67046117}" srcOrd="0" destOrd="0" presId="urn:microsoft.com/office/officeart/2005/8/layout/venn1"/>
    <dgm:cxn modelId="{F11906EA-E218-4363-BB94-C65CDD96143C}" srcId="{F2556DF9-0160-4E68-B929-829D88E52623}" destId="{F3BEDD23-6F1D-47D4-92E6-9FA04DFDA6BD}" srcOrd="0" destOrd="0" parTransId="{C07CFDA7-5BB7-4BE0-91C4-C684757D0C98}" sibTransId="{487963D4-0404-48C4-8EC1-2F72FBDA7BA0}"/>
    <dgm:cxn modelId="{E8A679ED-6756-4883-A422-8D728ED5B21C}" type="presOf" srcId="{5C4F3F48-169F-4872-A36C-912572D87F53}" destId="{B7977DF3-66AE-42FA-903D-9AA75AF9D782}" srcOrd="1" destOrd="0" presId="urn:microsoft.com/office/officeart/2005/8/layout/venn1"/>
    <dgm:cxn modelId="{09D6EEF7-AA72-46B1-8556-9F9973D96062}" type="presParOf" srcId="{5D71F4F6-2218-4702-BCBE-A3B7AF9B3641}" destId="{8AD00E89-F88E-42E7-AA35-B59B67046117}" srcOrd="0" destOrd="0" presId="urn:microsoft.com/office/officeart/2005/8/layout/venn1"/>
    <dgm:cxn modelId="{A9DE9A47-7855-4783-BC4D-AA6A23B3DC9C}" type="presParOf" srcId="{5D71F4F6-2218-4702-BCBE-A3B7AF9B3641}" destId="{A5AE2ADC-8ABA-4E8A-ABB3-EAF33353AEB3}" srcOrd="1" destOrd="0" presId="urn:microsoft.com/office/officeart/2005/8/layout/venn1"/>
    <dgm:cxn modelId="{777D1556-C409-4B21-9663-97F5ECA07773}" type="presParOf" srcId="{5D71F4F6-2218-4702-BCBE-A3B7AF9B3641}" destId="{72E8749F-510B-4292-B584-16C20B10A26A}" srcOrd="2" destOrd="0" presId="urn:microsoft.com/office/officeart/2005/8/layout/venn1"/>
    <dgm:cxn modelId="{B24CE2E5-9675-4029-A946-2B4E74AA7947}" type="presParOf" srcId="{5D71F4F6-2218-4702-BCBE-A3B7AF9B3641}" destId="{B7977DF3-66AE-42FA-903D-9AA75AF9D78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56DF9-0160-4E68-B929-829D88E52623}" type="doc">
      <dgm:prSet loTypeId="urn:microsoft.com/office/officeart/2005/8/layout/venn1" loCatId="relationship" qsTypeId="urn:microsoft.com/office/officeart/2005/8/quickstyle/simple1" qsCatId="simple" csTypeId="urn:microsoft.com/office/officeart/2005/8/colors/accent1_2" csCatId="accent1" phldr="1"/>
      <dgm:spPr/>
    </dgm:pt>
    <dgm:pt modelId="{F3BEDD23-6F1D-47D4-92E6-9FA04DFDA6BD}">
      <dgm:prSet phldrT="[Text]" custT="1"/>
      <dgm:spPr>
        <a:solidFill>
          <a:srgbClr val="76858D">
            <a:alpha val="50000"/>
          </a:srgbClr>
        </a:solidFill>
      </dgm:spPr>
      <dgm:t>
        <a:bodyPr/>
        <a:lstStyle/>
        <a:p>
          <a:pPr>
            <a:lnSpc>
              <a:spcPct val="90000"/>
            </a:lnSpc>
          </a:pPr>
          <a:r>
            <a:rPr lang="de-DE" sz="2400" dirty="0">
              <a:solidFill>
                <a:schemeClr val="tx1"/>
              </a:solidFill>
              <a:latin typeface="Helvetica" panose="020B0604020202020204" pitchFamily="34" charset="0"/>
              <a:cs typeface="Helvetica" panose="020B0604020202020204" pitchFamily="34" charset="0"/>
            </a:rPr>
            <a:t>Open Surgery</a:t>
          </a:r>
        </a:p>
        <a:p>
          <a:pPr>
            <a:lnSpc>
              <a:spcPct val="100000"/>
            </a:lnSpc>
          </a:pPr>
          <a:r>
            <a:rPr lang="de-DE" sz="1600" dirty="0">
              <a:solidFill>
                <a:schemeClr val="tx1">
                  <a:lumMod val="75000"/>
                  <a:lumOff val="25000"/>
                </a:schemeClr>
              </a:solidFill>
              <a:latin typeface="Helvetica" panose="020B0604020202020204" pitchFamily="34" charset="0"/>
              <a:cs typeface="Helvetica" panose="020B0604020202020204" pitchFamily="34" charset="0"/>
            </a:rPr>
            <a:t>4 MM procedures </a:t>
          </a:r>
        </a:p>
        <a:p>
          <a:pPr>
            <a:lnSpc>
              <a:spcPct val="100000"/>
            </a:lnSpc>
          </a:pPr>
          <a:r>
            <a:rPr lang="de-DE" sz="1600" dirty="0">
              <a:solidFill>
                <a:schemeClr val="tx1">
                  <a:lumMod val="75000"/>
                  <a:lumOff val="25000"/>
                </a:schemeClr>
              </a:solidFill>
              <a:latin typeface="Helvetica" panose="020B0604020202020204" pitchFamily="34" charset="0"/>
              <a:cs typeface="Helvetica" panose="020B0604020202020204" pitchFamily="34" charset="0"/>
            </a:rPr>
            <a:t>EU &amp; U.S.</a:t>
          </a:r>
          <a:endParaRPr lang="de-DE" sz="1600" baseline="30000" dirty="0">
            <a:solidFill>
              <a:schemeClr val="tx1">
                <a:lumMod val="75000"/>
                <a:lumOff val="25000"/>
              </a:schemeClr>
            </a:solidFill>
            <a:latin typeface="Helvetica" panose="020B0604020202020204" pitchFamily="34" charset="0"/>
            <a:cs typeface="Helvetica" panose="020B0604020202020204" pitchFamily="34" charset="0"/>
          </a:endParaRPr>
        </a:p>
      </dgm:t>
    </dgm:pt>
    <dgm:pt modelId="{C07CFDA7-5BB7-4BE0-91C4-C684757D0C98}" type="parTrans" cxnId="{F11906EA-E218-4363-BB94-C65CDD96143C}">
      <dgm:prSet/>
      <dgm:spPr/>
      <dgm:t>
        <a:bodyPr/>
        <a:lstStyle/>
        <a:p>
          <a:endParaRPr lang="de-DE">
            <a:latin typeface="Helvetica" panose="020B0604020202020204" pitchFamily="34" charset="0"/>
            <a:cs typeface="Helvetica" panose="020B0604020202020204" pitchFamily="34" charset="0"/>
          </a:endParaRPr>
        </a:p>
      </dgm:t>
    </dgm:pt>
    <dgm:pt modelId="{487963D4-0404-48C4-8EC1-2F72FBDA7BA0}" type="sibTrans" cxnId="{F11906EA-E218-4363-BB94-C65CDD96143C}">
      <dgm:prSet/>
      <dgm:spPr/>
      <dgm:t>
        <a:bodyPr/>
        <a:lstStyle/>
        <a:p>
          <a:endParaRPr lang="de-DE">
            <a:latin typeface="Helvetica" panose="020B0604020202020204" pitchFamily="34" charset="0"/>
            <a:cs typeface="Helvetica" panose="020B0604020202020204" pitchFamily="34" charset="0"/>
          </a:endParaRPr>
        </a:p>
      </dgm:t>
    </dgm:pt>
    <dgm:pt modelId="{5C4F3F48-169F-4872-A36C-912572D87F53}">
      <dgm:prSet phldrT="[Text]" custT="1"/>
      <dgm:spPr>
        <a:solidFill>
          <a:srgbClr val="64CADC">
            <a:alpha val="50000"/>
          </a:srgbClr>
        </a:solidFill>
      </dgm:spPr>
      <dgm:t>
        <a:bodyPr/>
        <a:lstStyle/>
        <a:p>
          <a:pPr>
            <a:lnSpc>
              <a:spcPct val="90000"/>
            </a:lnSpc>
          </a:pPr>
          <a:r>
            <a:rPr lang="de-DE" sz="2500" dirty="0">
              <a:solidFill>
                <a:schemeClr val="tx1"/>
              </a:solidFill>
              <a:latin typeface="Helvetica" panose="020B0604020202020204" pitchFamily="34" charset="0"/>
              <a:cs typeface="Helvetica" panose="020B0604020202020204" pitchFamily="34" charset="0"/>
            </a:rPr>
            <a:t>Laparoscopic Surgery</a:t>
          </a:r>
        </a:p>
        <a:p>
          <a:pPr>
            <a:lnSpc>
              <a:spcPct val="150000"/>
            </a:lnSpc>
          </a:pPr>
          <a:r>
            <a:rPr lang="de-DE" sz="1600" dirty="0">
              <a:solidFill>
                <a:schemeClr val="tx1">
                  <a:lumMod val="75000"/>
                  <a:lumOff val="25000"/>
                </a:schemeClr>
              </a:solidFill>
              <a:latin typeface="Helvetica" panose="020B0604020202020204" pitchFamily="34" charset="0"/>
              <a:cs typeface="Helvetica" panose="020B0604020202020204" pitchFamily="34" charset="0"/>
            </a:rPr>
            <a:t>6 MM procedures    EU &amp; U.S.</a:t>
          </a:r>
          <a:endParaRPr lang="de-DE" sz="1600" baseline="30000" dirty="0">
            <a:solidFill>
              <a:schemeClr val="tx1">
                <a:lumMod val="75000"/>
                <a:lumOff val="25000"/>
              </a:schemeClr>
            </a:solidFill>
            <a:latin typeface="Helvetica" panose="020B0604020202020204" pitchFamily="34" charset="0"/>
            <a:cs typeface="Helvetica" panose="020B0604020202020204" pitchFamily="34" charset="0"/>
          </a:endParaRPr>
        </a:p>
      </dgm:t>
    </dgm:pt>
    <dgm:pt modelId="{36923372-D427-4F3E-ADC4-8A56F066B8EB}" type="parTrans" cxnId="{1083F002-2D2E-46AF-82C3-B23C65D2469C}">
      <dgm:prSet/>
      <dgm:spPr/>
      <dgm:t>
        <a:bodyPr/>
        <a:lstStyle/>
        <a:p>
          <a:endParaRPr lang="de-DE">
            <a:latin typeface="Helvetica" panose="020B0604020202020204" pitchFamily="34" charset="0"/>
            <a:cs typeface="Helvetica" panose="020B0604020202020204" pitchFamily="34" charset="0"/>
          </a:endParaRPr>
        </a:p>
      </dgm:t>
    </dgm:pt>
    <dgm:pt modelId="{396E07B8-E5E0-4D06-925E-CCD88B339DB1}" type="sibTrans" cxnId="{1083F002-2D2E-46AF-82C3-B23C65D2469C}">
      <dgm:prSet/>
      <dgm:spPr/>
      <dgm:t>
        <a:bodyPr/>
        <a:lstStyle/>
        <a:p>
          <a:endParaRPr lang="de-DE">
            <a:latin typeface="Helvetica" panose="020B0604020202020204" pitchFamily="34" charset="0"/>
            <a:cs typeface="Helvetica" panose="020B0604020202020204" pitchFamily="34" charset="0"/>
          </a:endParaRPr>
        </a:p>
      </dgm:t>
    </dgm:pt>
    <dgm:pt modelId="{5D71F4F6-2218-4702-BCBE-A3B7AF9B3641}" type="pres">
      <dgm:prSet presAssocID="{F2556DF9-0160-4E68-B929-829D88E52623}" presName="compositeShape" presStyleCnt="0">
        <dgm:presLayoutVars>
          <dgm:chMax val="7"/>
          <dgm:dir/>
          <dgm:resizeHandles val="exact"/>
        </dgm:presLayoutVars>
      </dgm:prSet>
      <dgm:spPr/>
    </dgm:pt>
    <dgm:pt modelId="{8AD00E89-F88E-42E7-AA35-B59B67046117}" type="pres">
      <dgm:prSet presAssocID="{F3BEDD23-6F1D-47D4-92E6-9FA04DFDA6BD}" presName="circ1" presStyleLbl="vennNode1" presStyleIdx="0" presStyleCnt="2" custScaleX="81293" custScaleY="81293"/>
      <dgm:spPr/>
    </dgm:pt>
    <dgm:pt modelId="{A5AE2ADC-8ABA-4E8A-ABB3-EAF33353AEB3}" type="pres">
      <dgm:prSet presAssocID="{F3BEDD23-6F1D-47D4-92E6-9FA04DFDA6BD}" presName="circ1Tx" presStyleLbl="revTx" presStyleIdx="0" presStyleCnt="0">
        <dgm:presLayoutVars>
          <dgm:chMax val="0"/>
          <dgm:chPref val="0"/>
          <dgm:bulletEnabled val="1"/>
        </dgm:presLayoutVars>
      </dgm:prSet>
      <dgm:spPr/>
    </dgm:pt>
    <dgm:pt modelId="{72E8749F-510B-4292-B584-16C20B10A26A}" type="pres">
      <dgm:prSet presAssocID="{5C4F3F48-169F-4872-A36C-912572D87F53}" presName="circ2" presStyleLbl="vennNode1" presStyleIdx="1" presStyleCnt="2" custScaleX="96535" custScaleY="96535"/>
      <dgm:spPr/>
    </dgm:pt>
    <dgm:pt modelId="{B7977DF3-66AE-42FA-903D-9AA75AF9D782}" type="pres">
      <dgm:prSet presAssocID="{5C4F3F48-169F-4872-A36C-912572D87F53}" presName="circ2Tx" presStyleLbl="revTx" presStyleIdx="0" presStyleCnt="0">
        <dgm:presLayoutVars>
          <dgm:chMax val="0"/>
          <dgm:chPref val="0"/>
          <dgm:bulletEnabled val="1"/>
        </dgm:presLayoutVars>
      </dgm:prSet>
      <dgm:spPr/>
    </dgm:pt>
  </dgm:ptLst>
  <dgm:cxnLst>
    <dgm:cxn modelId="{1083F002-2D2E-46AF-82C3-B23C65D2469C}" srcId="{F2556DF9-0160-4E68-B929-829D88E52623}" destId="{5C4F3F48-169F-4872-A36C-912572D87F53}" srcOrd="1" destOrd="0" parTransId="{36923372-D427-4F3E-ADC4-8A56F066B8EB}" sibTransId="{396E07B8-E5E0-4D06-925E-CCD88B339DB1}"/>
    <dgm:cxn modelId="{75253A39-7154-4C3A-986F-37C83F88CA52}" type="presOf" srcId="{5C4F3F48-169F-4872-A36C-912572D87F53}" destId="{72E8749F-510B-4292-B584-16C20B10A26A}" srcOrd="0" destOrd="0" presId="urn:microsoft.com/office/officeart/2005/8/layout/venn1"/>
    <dgm:cxn modelId="{12AABF54-7F78-4DF4-9061-C0B16CE97D95}" type="presOf" srcId="{F3BEDD23-6F1D-47D4-92E6-9FA04DFDA6BD}" destId="{8AD00E89-F88E-42E7-AA35-B59B67046117}" srcOrd="0" destOrd="0" presId="urn:microsoft.com/office/officeart/2005/8/layout/venn1"/>
    <dgm:cxn modelId="{26C38B75-DBF6-44A6-8487-AD37F90682DE}" type="presOf" srcId="{F2556DF9-0160-4E68-B929-829D88E52623}" destId="{5D71F4F6-2218-4702-BCBE-A3B7AF9B3641}" srcOrd="0" destOrd="0" presId="urn:microsoft.com/office/officeart/2005/8/layout/venn1"/>
    <dgm:cxn modelId="{E91F329B-00EF-42D9-AD38-A680233770A4}" type="presOf" srcId="{5C4F3F48-169F-4872-A36C-912572D87F53}" destId="{B7977DF3-66AE-42FA-903D-9AA75AF9D782}" srcOrd="1" destOrd="0" presId="urn:microsoft.com/office/officeart/2005/8/layout/venn1"/>
    <dgm:cxn modelId="{FDD989CF-2510-4C51-9512-6E25FFB4F996}" type="presOf" srcId="{F3BEDD23-6F1D-47D4-92E6-9FA04DFDA6BD}" destId="{A5AE2ADC-8ABA-4E8A-ABB3-EAF33353AEB3}" srcOrd="1" destOrd="0" presId="urn:microsoft.com/office/officeart/2005/8/layout/venn1"/>
    <dgm:cxn modelId="{F11906EA-E218-4363-BB94-C65CDD96143C}" srcId="{F2556DF9-0160-4E68-B929-829D88E52623}" destId="{F3BEDD23-6F1D-47D4-92E6-9FA04DFDA6BD}" srcOrd="0" destOrd="0" parTransId="{C07CFDA7-5BB7-4BE0-91C4-C684757D0C98}" sibTransId="{487963D4-0404-48C4-8EC1-2F72FBDA7BA0}"/>
    <dgm:cxn modelId="{271DF615-C181-42D6-B09D-DFD39184B4EB}" type="presParOf" srcId="{5D71F4F6-2218-4702-BCBE-A3B7AF9B3641}" destId="{8AD00E89-F88E-42E7-AA35-B59B67046117}" srcOrd="0" destOrd="0" presId="urn:microsoft.com/office/officeart/2005/8/layout/venn1"/>
    <dgm:cxn modelId="{CF21C1CC-318C-4ADA-99BD-C4DEDD2C2608}" type="presParOf" srcId="{5D71F4F6-2218-4702-BCBE-A3B7AF9B3641}" destId="{A5AE2ADC-8ABA-4E8A-ABB3-EAF33353AEB3}" srcOrd="1" destOrd="0" presId="urn:microsoft.com/office/officeart/2005/8/layout/venn1"/>
    <dgm:cxn modelId="{733F0D11-0F0F-4B6B-8307-C0CF3F341CB0}" type="presParOf" srcId="{5D71F4F6-2218-4702-BCBE-A3B7AF9B3641}" destId="{72E8749F-510B-4292-B584-16C20B10A26A}" srcOrd="2" destOrd="0" presId="urn:microsoft.com/office/officeart/2005/8/layout/venn1"/>
    <dgm:cxn modelId="{C27F6F45-B767-45B6-8116-4F40E6801089}" type="presParOf" srcId="{5D71F4F6-2218-4702-BCBE-A3B7AF9B3641}" destId="{B7977DF3-66AE-42FA-903D-9AA75AF9D782}"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3D290D-9906-4460-B5ED-51F1D5557CD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DB214478-1B04-4AA7-88A2-111675676FB2}">
      <dgm:prSet custT="1"/>
      <dgm:spPr>
        <a:solidFill>
          <a:srgbClr val="64CADC">
            <a:alpha val="59000"/>
          </a:srgbClr>
        </a:solidFill>
      </dgm:spPr>
      <dgm:t>
        <a:bodyPr/>
        <a:lstStyle/>
        <a:p>
          <a:r>
            <a:rPr lang="en-US" sz="2400" b="0" i="0" dirty="0">
              <a:solidFill>
                <a:schemeClr val="tx1">
                  <a:lumMod val="75000"/>
                  <a:lumOff val="25000"/>
                </a:schemeClr>
              </a:solidFill>
              <a:latin typeface="Helvetica" charset="0"/>
              <a:ea typeface="Helvetica" charset="0"/>
              <a:cs typeface="Helvetica" charset="0"/>
            </a:rPr>
            <a:t>Prepare for U.S. launch pending FDA clearance with focused market development activities</a:t>
          </a:r>
        </a:p>
      </dgm:t>
    </dgm:pt>
    <dgm:pt modelId="{58DC648E-8ADC-49AC-8668-2B3FE9803FB9}" type="parTrans" cxnId="{0779CF19-34C4-47D9-9039-667E1C2A4643}">
      <dgm:prSet/>
      <dgm:spPr/>
      <dgm:t>
        <a:bodyPr/>
        <a:lstStyle/>
        <a:p>
          <a:endParaRPr lang="de-DE" sz="1800" b="0" i="0">
            <a:latin typeface="Helvetica" charset="0"/>
            <a:ea typeface="Helvetica" charset="0"/>
            <a:cs typeface="Helvetica" charset="0"/>
          </a:endParaRPr>
        </a:p>
      </dgm:t>
    </dgm:pt>
    <dgm:pt modelId="{B5D2BCB0-B8CD-4EEF-BBE3-DDBD1BF8CB74}" type="sibTrans" cxnId="{0779CF19-34C4-47D9-9039-667E1C2A4643}">
      <dgm:prSet/>
      <dgm:spPr/>
      <dgm:t>
        <a:bodyPr/>
        <a:lstStyle/>
        <a:p>
          <a:endParaRPr lang="de-DE" sz="1800" b="0" i="0">
            <a:latin typeface="Helvetica" charset="0"/>
            <a:ea typeface="Helvetica" charset="0"/>
            <a:cs typeface="Helvetica" charset="0"/>
          </a:endParaRPr>
        </a:p>
      </dgm:t>
    </dgm:pt>
    <dgm:pt modelId="{54CA7B49-0BC0-4AB7-90D4-3ACD9632ABEE}">
      <dgm:prSet phldrT="[Text]" custT="1"/>
      <dgm:spPr>
        <a:solidFill>
          <a:srgbClr val="64CADC">
            <a:alpha val="59000"/>
          </a:srgbClr>
        </a:solidFill>
      </dgm:spPr>
      <dgm:t>
        <a:bodyPr/>
        <a:lstStyle/>
        <a:p>
          <a:r>
            <a:rPr lang="en-US" sz="2400" b="0" i="0" dirty="0">
              <a:solidFill>
                <a:schemeClr val="tx1">
                  <a:lumMod val="75000"/>
                  <a:lumOff val="25000"/>
                </a:schemeClr>
              </a:solidFill>
              <a:latin typeface="Helvetica" charset="0"/>
              <a:ea typeface="Helvetica" charset="0"/>
              <a:cs typeface="Helvetica" charset="0"/>
            </a:rPr>
            <a:t>Continue to demonstrate clinical success across multiple specialties and procedures</a:t>
          </a:r>
          <a:endParaRPr lang="de-DE" sz="2400" b="0" i="0" dirty="0">
            <a:solidFill>
              <a:schemeClr val="tx1">
                <a:lumMod val="75000"/>
                <a:lumOff val="25000"/>
              </a:schemeClr>
            </a:solidFill>
            <a:latin typeface="Helvetica" charset="0"/>
            <a:ea typeface="Helvetica" charset="0"/>
            <a:cs typeface="Helvetica" charset="0"/>
          </a:endParaRPr>
        </a:p>
      </dgm:t>
    </dgm:pt>
    <dgm:pt modelId="{869515A9-78DD-481B-8920-B2CD22E0F24B}" type="parTrans" cxnId="{B29D8B7B-E00A-4741-9868-98ABD2C80FB2}">
      <dgm:prSet/>
      <dgm:spPr/>
      <dgm:t>
        <a:bodyPr/>
        <a:lstStyle/>
        <a:p>
          <a:endParaRPr lang="de-DE" b="0" i="0">
            <a:latin typeface="Helvetica" charset="0"/>
            <a:ea typeface="Helvetica" charset="0"/>
            <a:cs typeface="Helvetica" charset="0"/>
          </a:endParaRPr>
        </a:p>
      </dgm:t>
    </dgm:pt>
    <dgm:pt modelId="{B001778B-5DF8-4F45-9E55-F5AFF0AE34A6}" type="sibTrans" cxnId="{B29D8B7B-E00A-4741-9868-98ABD2C80FB2}">
      <dgm:prSet/>
      <dgm:spPr/>
      <dgm:t>
        <a:bodyPr/>
        <a:lstStyle/>
        <a:p>
          <a:endParaRPr lang="de-DE" b="0" i="0">
            <a:latin typeface="Helvetica" charset="0"/>
            <a:ea typeface="Helvetica" charset="0"/>
            <a:cs typeface="Helvetica" charset="0"/>
          </a:endParaRPr>
        </a:p>
      </dgm:t>
    </dgm:pt>
    <dgm:pt modelId="{B2321DCE-B97A-42CB-9E56-BD71959AD71C}">
      <dgm:prSet phldrT="[Text]" custT="1"/>
      <dgm:spPr>
        <a:solidFill>
          <a:srgbClr val="64CADC">
            <a:alpha val="59000"/>
          </a:srgbClr>
        </a:solidFill>
      </dgm:spPr>
      <dgm:t>
        <a:bodyPr/>
        <a:lstStyle/>
        <a:p>
          <a:r>
            <a:rPr lang="en-US" sz="2400" b="0" i="0" dirty="0">
              <a:solidFill>
                <a:schemeClr val="tx1">
                  <a:lumMod val="75000"/>
                  <a:lumOff val="25000"/>
                </a:schemeClr>
              </a:solidFill>
              <a:latin typeface="Helvetica" charset="0"/>
              <a:ea typeface="Helvetica" charset="0"/>
              <a:cs typeface="Helvetica" charset="0"/>
            </a:rPr>
            <a:t>Continued focus on commercialization efforts in CE Mark countries</a:t>
          </a:r>
          <a:endParaRPr lang="de-DE" sz="2400" b="0" i="0" dirty="0">
            <a:solidFill>
              <a:schemeClr val="tx1">
                <a:lumMod val="75000"/>
                <a:lumOff val="25000"/>
              </a:schemeClr>
            </a:solidFill>
            <a:latin typeface="Helvetica" charset="0"/>
            <a:ea typeface="Helvetica" charset="0"/>
            <a:cs typeface="Helvetica" charset="0"/>
          </a:endParaRPr>
        </a:p>
      </dgm:t>
    </dgm:pt>
    <dgm:pt modelId="{5505F954-AC6C-46ED-B759-F9A9620AB69E}" type="parTrans" cxnId="{68123EB5-5A03-44D4-B2B2-9E6BBC9D5E85}">
      <dgm:prSet/>
      <dgm:spPr/>
      <dgm:t>
        <a:bodyPr/>
        <a:lstStyle/>
        <a:p>
          <a:endParaRPr lang="de-DE" b="0" i="0">
            <a:latin typeface="Helvetica" charset="0"/>
            <a:ea typeface="Helvetica" charset="0"/>
            <a:cs typeface="Helvetica" charset="0"/>
          </a:endParaRPr>
        </a:p>
      </dgm:t>
    </dgm:pt>
    <dgm:pt modelId="{2D539E29-03E7-4A56-8C95-1ED7B3375F42}" type="sibTrans" cxnId="{68123EB5-5A03-44D4-B2B2-9E6BBC9D5E85}">
      <dgm:prSet/>
      <dgm:spPr/>
      <dgm:t>
        <a:bodyPr/>
        <a:lstStyle/>
        <a:p>
          <a:endParaRPr lang="de-DE" b="0" i="0">
            <a:latin typeface="Helvetica" charset="0"/>
            <a:ea typeface="Helvetica" charset="0"/>
            <a:cs typeface="Helvetica" charset="0"/>
          </a:endParaRPr>
        </a:p>
      </dgm:t>
    </dgm:pt>
    <dgm:pt modelId="{98AB96FF-1D00-4E32-AB82-0F48928827F9}">
      <dgm:prSet phldrT="[Text]" custT="1"/>
      <dgm:spPr>
        <a:solidFill>
          <a:srgbClr val="64CADC">
            <a:alpha val="59000"/>
          </a:srgbClr>
        </a:solidFill>
      </dgm:spPr>
      <dgm:t>
        <a:bodyPr/>
        <a:lstStyle/>
        <a:p>
          <a:r>
            <a:rPr lang="en-US" sz="2400" b="0" i="0" dirty="0">
              <a:solidFill>
                <a:schemeClr val="tx1">
                  <a:lumMod val="75000"/>
                  <a:lumOff val="25000"/>
                </a:schemeClr>
              </a:solidFill>
              <a:latin typeface="Helvetica" charset="0"/>
              <a:ea typeface="Helvetica" charset="0"/>
              <a:cs typeface="Helvetica" charset="0"/>
            </a:rPr>
            <a:t>Obtain Senhance US 510(k) clearance by year end</a:t>
          </a:r>
          <a:endParaRPr lang="de-DE" sz="2400" b="0" i="0" dirty="0">
            <a:solidFill>
              <a:schemeClr val="tx1">
                <a:lumMod val="75000"/>
                <a:lumOff val="25000"/>
              </a:schemeClr>
            </a:solidFill>
            <a:latin typeface="Helvetica" charset="0"/>
            <a:ea typeface="Helvetica" charset="0"/>
            <a:cs typeface="Helvetica" charset="0"/>
          </a:endParaRPr>
        </a:p>
      </dgm:t>
    </dgm:pt>
    <dgm:pt modelId="{D4446630-9302-4323-BFA9-454505A17732}" type="parTrans" cxnId="{66C154DE-69B5-423D-9059-0670A2040228}">
      <dgm:prSet/>
      <dgm:spPr/>
      <dgm:t>
        <a:bodyPr/>
        <a:lstStyle/>
        <a:p>
          <a:endParaRPr lang="de-DE" b="0" i="0">
            <a:latin typeface="Helvetica" charset="0"/>
            <a:ea typeface="Helvetica" charset="0"/>
            <a:cs typeface="Helvetica" charset="0"/>
          </a:endParaRPr>
        </a:p>
      </dgm:t>
    </dgm:pt>
    <dgm:pt modelId="{6DD7C225-A6A5-4225-9B0A-5A8AB2A0D5ED}" type="sibTrans" cxnId="{66C154DE-69B5-423D-9059-0670A2040228}">
      <dgm:prSet/>
      <dgm:spPr/>
      <dgm:t>
        <a:bodyPr/>
        <a:lstStyle/>
        <a:p>
          <a:endParaRPr lang="de-DE" b="0" i="0">
            <a:latin typeface="Helvetica" charset="0"/>
            <a:ea typeface="Helvetica" charset="0"/>
            <a:cs typeface="Helvetica" charset="0"/>
          </a:endParaRPr>
        </a:p>
      </dgm:t>
    </dgm:pt>
    <dgm:pt modelId="{D60357C4-2514-4713-A56D-B4507EDA4720}" type="pres">
      <dgm:prSet presAssocID="{4B3D290D-9906-4460-B5ED-51F1D5557CDA}" presName="diagram" presStyleCnt="0">
        <dgm:presLayoutVars>
          <dgm:dir/>
          <dgm:resizeHandles val="exact"/>
        </dgm:presLayoutVars>
      </dgm:prSet>
      <dgm:spPr/>
    </dgm:pt>
    <dgm:pt modelId="{CC1046CD-4D59-4B48-BE4D-44E3F3094453}" type="pres">
      <dgm:prSet presAssocID="{B2321DCE-B97A-42CB-9E56-BD71959AD71C}" presName="node" presStyleLbl="node1" presStyleIdx="0" presStyleCnt="4">
        <dgm:presLayoutVars>
          <dgm:bulletEnabled val="1"/>
        </dgm:presLayoutVars>
      </dgm:prSet>
      <dgm:spPr/>
    </dgm:pt>
    <dgm:pt modelId="{D71F0FCB-2AA8-41D3-8117-5B6BA9071ABE}" type="pres">
      <dgm:prSet presAssocID="{2D539E29-03E7-4A56-8C95-1ED7B3375F42}" presName="sibTrans" presStyleCnt="0"/>
      <dgm:spPr/>
    </dgm:pt>
    <dgm:pt modelId="{A1818858-F9D8-4194-9BC6-3EABD3458B85}" type="pres">
      <dgm:prSet presAssocID="{98AB96FF-1D00-4E32-AB82-0F48928827F9}" presName="node" presStyleLbl="node1" presStyleIdx="1" presStyleCnt="4">
        <dgm:presLayoutVars>
          <dgm:bulletEnabled val="1"/>
        </dgm:presLayoutVars>
      </dgm:prSet>
      <dgm:spPr/>
    </dgm:pt>
    <dgm:pt modelId="{D3B7768F-FE71-4C33-8129-EAF02A65C581}" type="pres">
      <dgm:prSet presAssocID="{6DD7C225-A6A5-4225-9B0A-5A8AB2A0D5ED}" presName="sibTrans" presStyleCnt="0"/>
      <dgm:spPr/>
    </dgm:pt>
    <dgm:pt modelId="{66F07060-4F13-41E3-9B65-39F2934BA153}" type="pres">
      <dgm:prSet presAssocID="{54CA7B49-0BC0-4AB7-90D4-3ACD9632ABEE}" presName="node" presStyleLbl="node1" presStyleIdx="2" presStyleCnt="4">
        <dgm:presLayoutVars>
          <dgm:bulletEnabled val="1"/>
        </dgm:presLayoutVars>
      </dgm:prSet>
      <dgm:spPr/>
    </dgm:pt>
    <dgm:pt modelId="{69728787-7B4A-471D-B3E5-13F043BAEF63}" type="pres">
      <dgm:prSet presAssocID="{B001778B-5DF8-4F45-9E55-F5AFF0AE34A6}" presName="sibTrans" presStyleCnt="0"/>
      <dgm:spPr/>
    </dgm:pt>
    <dgm:pt modelId="{8663FECB-ABC5-4304-9486-9C9888A20827}" type="pres">
      <dgm:prSet presAssocID="{DB214478-1B04-4AA7-88A2-111675676FB2}" presName="node" presStyleLbl="node1" presStyleIdx="3" presStyleCnt="4">
        <dgm:presLayoutVars>
          <dgm:bulletEnabled val="1"/>
        </dgm:presLayoutVars>
      </dgm:prSet>
      <dgm:spPr/>
    </dgm:pt>
  </dgm:ptLst>
  <dgm:cxnLst>
    <dgm:cxn modelId="{11EDBE12-D651-4F4E-AA5B-4383D7387C86}" type="presOf" srcId="{B2321DCE-B97A-42CB-9E56-BD71959AD71C}" destId="{CC1046CD-4D59-4B48-BE4D-44E3F3094453}" srcOrd="0" destOrd="0" presId="urn:microsoft.com/office/officeart/2005/8/layout/default"/>
    <dgm:cxn modelId="{0779CF19-34C4-47D9-9039-667E1C2A4643}" srcId="{4B3D290D-9906-4460-B5ED-51F1D5557CDA}" destId="{DB214478-1B04-4AA7-88A2-111675676FB2}" srcOrd="3" destOrd="0" parTransId="{58DC648E-8ADC-49AC-8668-2B3FE9803FB9}" sibTransId="{B5D2BCB0-B8CD-4EEF-BBE3-DDBD1BF8CB74}"/>
    <dgm:cxn modelId="{ABEA9438-3202-40CB-95D1-A6FA3E72B975}" type="presOf" srcId="{54CA7B49-0BC0-4AB7-90D4-3ACD9632ABEE}" destId="{66F07060-4F13-41E3-9B65-39F2934BA153}" srcOrd="0" destOrd="0" presId="urn:microsoft.com/office/officeart/2005/8/layout/default"/>
    <dgm:cxn modelId="{AB4FCA75-CF38-4BAE-9EE1-613A46EBBCCE}" type="presOf" srcId="{98AB96FF-1D00-4E32-AB82-0F48928827F9}" destId="{A1818858-F9D8-4194-9BC6-3EABD3458B85}" srcOrd="0" destOrd="0" presId="urn:microsoft.com/office/officeart/2005/8/layout/default"/>
    <dgm:cxn modelId="{80CCB97A-BE68-437E-97FA-75780DE319CB}" type="presOf" srcId="{4B3D290D-9906-4460-B5ED-51F1D5557CDA}" destId="{D60357C4-2514-4713-A56D-B4507EDA4720}" srcOrd="0" destOrd="0" presId="urn:microsoft.com/office/officeart/2005/8/layout/default"/>
    <dgm:cxn modelId="{B29D8B7B-E00A-4741-9868-98ABD2C80FB2}" srcId="{4B3D290D-9906-4460-B5ED-51F1D5557CDA}" destId="{54CA7B49-0BC0-4AB7-90D4-3ACD9632ABEE}" srcOrd="2" destOrd="0" parTransId="{869515A9-78DD-481B-8920-B2CD22E0F24B}" sibTransId="{B001778B-5DF8-4F45-9E55-F5AFF0AE34A6}"/>
    <dgm:cxn modelId="{46F06189-0ABC-450F-9A25-5EBEBE31F441}" type="presOf" srcId="{DB214478-1B04-4AA7-88A2-111675676FB2}" destId="{8663FECB-ABC5-4304-9486-9C9888A20827}" srcOrd="0" destOrd="0" presId="urn:microsoft.com/office/officeart/2005/8/layout/default"/>
    <dgm:cxn modelId="{68123EB5-5A03-44D4-B2B2-9E6BBC9D5E85}" srcId="{4B3D290D-9906-4460-B5ED-51F1D5557CDA}" destId="{B2321DCE-B97A-42CB-9E56-BD71959AD71C}" srcOrd="0" destOrd="0" parTransId="{5505F954-AC6C-46ED-B759-F9A9620AB69E}" sibTransId="{2D539E29-03E7-4A56-8C95-1ED7B3375F42}"/>
    <dgm:cxn modelId="{66C154DE-69B5-423D-9059-0670A2040228}" srcId="{4B3D290D-9906-4460-B5ED-51F1D5557CDA}" destId="{98AB96FF-1D00-4E32-AB82-0F48928827F9}" srcOrd="1" destOrd="0" parTransId="{D4446630-9302-4323-BFA9-454505A17732}" sibTransId="{6DD7C225-A6A5-4225-9B0A-5A8AB2A0D5ED}"/>
    <dgm:cxn modelId="{5E3AE145-B72A-4B77-8891-B833294F830D}" type="presParOf" srcId="{D60357C4-2514-4713-A56D-B4507EDA4720}" destId="{CC1046CD-4D59-4B48-BE4D-44E3F3094453}" srcOrd="0" destOrd="0" presId="urn:microsoft.com/office/officeart/2005/8/layout/default"/>
    <dgm:cxn modelId="{118A9F38-63DB-408F-8818-DA04624150DD}" type="presParOf" srcId="{D60357C4-2514-4713-A56D-B4507EDA4720}" destId="{D71F0FCB-2AA8-41D3-8117-5B6BA9071ABE}" srcOrd="1" destOrd="0" presId="urn:microsoft.com/office/officeart/2005/8/layout/default"/>
    <dgm:cxn modelId="{FAF4F93D-8A35-48D8-90E9-670D151F7EA8}" type="presParOf" srcId="{D60357C4-2514-4713-A56D-B4507EDA4720}" destId="{A1818858-F9D8-4194-9BC6-3EABD3458B85}" srcOrd="2" destOrd="0" presId="urn:microsoft.com/office/officeart/2005/8/layout/default"/>
    <dgm:cxn modelId="{A975FFD4-A7B0-4D1A-A648-DAEB35E48AFD}" type="presParOf" srcId="{D60357C4-2514-4713-A56D-B4507EDA4720}" destId="{D3B7768F-FE71-4C33-8129-EAF02A65C581}" srcOrd="3" destOrd="0" presId="urn:microsoft.com/office/officeart/2005/8/layout/default"/>
    <dgm:cxn modelId="{20EDB60B-9547-4CC0-8DE3-4722BAF8171E}" type="presParOf" srcId="{D60357C4-2514-4713-A56D-B4507EDA4720}" destId="{66F07060-4F13-41E3-9B65-39F2934BA153}" srcOrd="4" destOrd="0" presId="urn:microsoft.com/office/officeart/2005/8/layout/default"/>
    <dgm:cxn modelId="{773E4E1E-5E6B-45D9-A7CA-BD2531B2B0D4}" type="presParOf" srcId="{D60357C4-2514-4713-A56D-B4507EDA4720}" destId="{69728787-7B4A-471D-B3E5-13F043BAEF63}" srcOrd="5" destOrd="0" presId="urn:microsoft.com/office/officeart/2005/8/layout/default"/>
    <dgm:cxn modelId="{518B33BD-BCF3-4869-800E-E31EB6919DD1}" type="presParOf" srcId="{D60357C4-2514-4713-A56D-B4507EDA4720}" destId="{8663FECB-ABC5-4304-9486-9C9888A2082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00E89-F88E-42E7-AA35-B59B67046117}">
      <dsp:nvSpPr>
        <dsp:cNvPr id="0" name=""/>
        <dsp:cNvSpPr/>
      </dsp:nvSpPr>
      <dsp:spPr>
        <a:xfrm>
          <a:off x="345439" y="620991"/>
          <a:ext cx="2926087" cy="2926087"/>
        </a:xfrm>
        <a:prstGeom prst="ellipse">
          <a:avLst/>
        </a:prstGeom>
        <a:solidFill>
          <a:srgbClr val="76858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chemeClr val="tx1"/>
              </a:solidFill>
              <a:latin typeface="Helvetica" panose="020B0604020202020204" pitchFamily="34" charset="0"/>
              <a:cs typeface="Helvetica" panose="020B0604020202020204" pitchFamily="34" charset="0"/>
            </a:rPr>
            <a:t>Open Surgery</a:t>
          </a:r>
        </a:p>
        <a:p>
          <a:pPr marL="0" lvl="0" indent="0" algn="ctr" defTabSz="1066800">
            <a:lnSpc>
              <a:spcPct val="100000"/>
            </a:lnSpc>
            <a:spcBef>
              <a:spcPct val="0"/>
            </a:spcBef>
            <a:spcAft>
              <a:spcPct val="35000"/>
            </a:spcAft>
            <a:buNone/>
          </a:pPr>
          <a:r>
            <a:rPr lang="de-DE" sz="1600" kern="1200" dirty="0">
              <a:solidFill>
                <a:schemeClr val="tx1">
                  <a:lumMod val="75000"/>
                  <a:lumOff val="25000"/>
                </a:schemeClr>
              </a:solidFill>
              <a:latin typeface="Helvetica" panose="020B0604020202020204" pitchFamily="34" charset="0"/>
              <a:cs typeface="Helvetica" panose="020B0604020202020204" pitchFamily="34" charset="0"/>
            </a:rPr>
            <a:t>4 MM procedures</a:t>
          </a:r>
        </a:p>
        <a:p>
          <a:pPr marL="0" lvl="0" indent="0" algn="ctr" defTabSz="1066800">
            <a:lnSpc>
              <a:spcPct val="100000"/>
            </a:lnSpc>
            <a:spcBef>
              <a:spcPct val="0"/>
            </a:spcBef>
            <a:spcAft>
              <a:spcPct val="35000"/>
            </a:spcAft>
            <a:buNone/>
          </a:pPr>
          <a:r>
            <a:rPr lang="de-DE" sz="1600" kern="1200" dirty="0">
              <a:solidFill>
                <a:schemeClr val="tx1">
                  <a:lumMod val="75000"/>
                  <a:lumOff val="25000"/>
                </a:schemeClr>
              </a:solidFill>
              <a:latin typeface="Helvetica" panose="020B0604020202020204" pitchFamily="34" charset="0"/>
              <a:cs typeface="Helvetica" panose="020B0604020202020204" pitchFamily="34" charset="0"/>
            </a:rPr>
            <a:t>EU &amp; U.S.</a:t>
          </a:r>
          <a:endParaRPr lang="de-DE" sz="1600" kern="1200" baseline="30000" dirty="0">
            <a:solidFill>
              <a:schemeClr val="tx1">
                <a:lumMod val="75000"/>
                <a:lumOff val="25000"/>
              </a:schemeClr>
            </a:solidFill>
            <a:latin typeface="Helvetica" panose="020B0604020202020204" pitchFamily="34" charset="0"/>
            <a:cs typeface="Helvetica" panose="020B0604020202020204" pitchFamily="34" charset="0"/>
          </a:endParaRPr>
        </a:p>
      </dsp:txBody>
      <dsp:txXfrm>
        <a:off x="754037" y="966040"/>
        <a:ext cx="1687113" cy="2235990"/>
      </dsp:txXfrm>
    </dsp:sp>
    <dsp:sp modelId="{72E8749F-510B-4292-B584-16C20B10A26A}">
      <dsp:nvSpPr>
        <dsp:cNvPr id="0" name=""/>
        <dsp:cNvSpPr/>
      </dsp:nvSpPr>
      <dsp:spPr>
        <a:xfrm>
          <a:off x="2665313" y="346678"/>
          <a:ext cx="3474713" cy="3474713"/>
        </a:xfrm>
        <a:prstGeom prst="ellipse">
          <a:avLst/>
        </a:prstGeom>
        <a:solidFill>
          <a:srgbClr val="64CAD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de-DE" sz="2500" kern="1200" dirty="0">
              <a:solidFill>
                <a:schemeClr val="tx1"/>
              </a:solidFill>
              <a:latin typeface="Helvetica" panose="020B0604020202020204" pitchFamily="34" charset="0"/>
              <a:cs typeface="Helvetica" panose="020B0604020202020204" pitchFamily="34" charset="0"/>
            </a:rPr>
            <a:t>Laparoscopic Surgery</a:t>
          </a:r>
        </a:p>
        <a:p>
          <a:pPr marL="0" lvl="0" indent="0" algn="ctr" defTabSz="1111250">
            <a:lnSpc>
              <a:spcPct val="150000"/>
            </a:lnSpc>
            <a:spcBef>
              <a:spcPct val="0"/>
            </a:spcBef>
            <a:spcAft>
              <a:spcPct val="35000"/>
            </a:spcAft>
            <a:buNone/>
          </a:pPr>
          <a:r>
            <a:rPr lang="de-DE" sz="1600" kern="1200" dirty="0">
              <a:solidFill>
                <a:schemeClr val="tx1">
                  <a:lumMod val="75000"/>
                  <a:lumOff val="25000"/>
                </a:schemeClr>
              </a:solidFill>
              <a:latin typeface="Helvetica" panose="020B0604020202020204" pitchFamily="34" charset="0"/>
              <a:cs typeface="Helvetica" panose="020B0604020202020204" pitchFamily="34" charset="0"/>
            </a:rPr>
            <a:t>6 MM procedures   EU &amp; U.S.</a:t>
          </a:r>
          <a:endParaRPr lang="de-DE" sz="1600" kern="1200" baseline="30000" dirty="0">
            <a:solidFill>
              <a:schemeClr val="tx1">
                <a:lumMod val="75000"/>
                <a:lumOff val="25000"/>
              </a:schemeClr>
            </a:solidFill>
            <a:latin typeface="Helvetica" panose="020B0604020202020204" pitchFamily="34" charset="0"/>
            <a:cs typeface="Helvetica" panose="020B0604020202020204" pitchFamily="34" charset="0"/>
          </a:endParaRPr>
        </a:p>
      </dsp:txBody>
      <dsp:txXfrm>
        <a:off x="3651380" y="756422"/>
        <a:ext cx="2003438" cy="2655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00E89-F88E-42E7-AA35-B59B67046117}">
      <dsp:nvSpPr>
        <dsp:cNvPr id="0" name=""/>
        <dsp:cNvSpPr/>
      </dsp:nvSpPr>
      <dsp:spPr>
        <a:xfrm>
          <a:off x="345439" y="620991"/>
          <a:ext cx="2926087" cy="2926087"/>
        </a:xfrm>
        <a:prstGeom prst="ellipse">
          <a:avLst/>
        </a:prstGeom>
        <a:solidFill>
          <a:srgbClr val="76858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chemeClr val="tx1"/>
              </a:solidFill>
              <a:latin typeface="Helvetica" panose="020B0604020202020204" pitchFamily="34" charset="0"/>
              <a:cs typeface="Helvetica" panose="020B0604020202020204" pitchFamily="34" charset="0"/>
            </a:rPr>
            <a:t>Open Surgery</a:t>
          </a:r>
        </a:p>
        <a:p>
          <a:pPr marL="0" lvl="0" indent="0" algn="ctr" defTabSz="1066800">
            <a:lnSpc>
              <a:spcPct val="100000"/>
            </a:lnSpc>
            <a:spcBef>
              <a:spcPct val="0"/>
            </a:spcBef>
            <a:spcAft>
              <a:spcPct val="35000"/>
            </a:spcAft>
            <a:buNone/>
          </a:pPr>
          <a:r>
            <a:rPr lang="de-DE" sz="1600" kern="1200" dirty="0">
              <a:solidFill>
                <a:schemeClr val="tx1">
                  <a:lumMod val="75000"/>
                  <a:lumOff val="25000"/>
                </a:schemeClr>
              </a:solidFill>
              <a:latin typeface="Helvetica" panose="020B0604020202020204" pitchFamily="34" charset="0"/>
              <a:cs typeface="Helvetica" panose="020B0604020202020204" pitchFamily="34" charset="0"/>
            </a:rPr>
            <a:t>4 MM procedures </a:t>
          </a:r>
        </a:p>
        <a:p>
          <a:pPr marL="0" lvl="0" indent="0" algn="ctr" defTabSz="1066800">
            <a:lnSpc>
              <a:spcPct val="100000"/>
            </a:lnSpc>
            <a:spcBef>
              <a:spcPct val="0"/>
            </a:spcBef>
            <a:spcAft>
              <a:spcPct val="35000"/>
            </a:spcAft>
            <a:buNone/>
          </a:pPr>
          <a:r>
            <a:rPr lang="de-DE" sz="1600" kern="1200" dirty="0">
              <a:solidFill>
                <a:schemeClr val="tx1">
                  <a:lumMod val="75000"/>
                  <a:lumOff val="25000"/>
                </a:schemeClr>
              </a:solidFill>
              <a:latin typeface="Helvetica" panose="020B0604020202020204" pitchFamily="34" charset="0"/>
              <a:cs typeface="Helvetica" panose="020B0604020202020204" pitchFamily="34" charset="0"/>
            </a:rPr>
            <a:t>EU &amp; U.S.</a:t>
          </a:r>
          <a:endParaRPr lang="de-DE" sz="1600" kern="1200" baseline="30000" dirty="0">
            <a:solidFill>
              <a:schemeClr val="tx1">
                <a:lumMod val="75000"/>
                <a:lumOff val="25000"/>
              </a:schemeClr>
            </a:solidFill>
            <a:latin typeface="Helvetica" panose="020B0604020202020204" pitchFamily="34" charset="0"/>
            <a:cs typeface="Helvetica" panose="020B0604020202020204" pitchFamily="34" charset="0"/>
          </a:endParaRPr>
        </a:p>
      </dsp:txBody>
      <dsp:txXfrm>
        <a:off x="754037" y="966040"/>
        <a:ext cx="1687113" cy="2235990"/>
      </dsp:txXfrm>
    </dsp:sp>
    <dsp:sp modelId="{72E8749F-510B-4292-B584-16C20B10A26A}">
      <dsp:nvSpPr>
        <dsp:cNvPr id="0" name=""/>
        <dsp:cNvSpPr/>
      </dsp:nvSpPr>
      <dsp:spPr>
        <a:xfrm>
          <a:off x="2665313" y="346678"/>
          <a:ext cx="3474713" cy="3474713"/>
        </a:xfrm>
        <a:prstGeom prst="ellipse">
          <a:avLst/>
        </a:prstGeom>
        <a:solidFill>
          <a:srgbClr val="64CAD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de-DE" sz="2500" kern="1200" dirty="0">
              <a:solidFill>
                <a:schemeClr val="tx1"/>
              </a:solidFill>
              <a:latin typeface="Helvetica" panose="020B0604020202020204" pitchFamily="34" charset="0"/>
              <a:cs typeface="Helvetica" panose="020B0604020202020204" pitchFamily="34" charset="0"/>
            </a:rPr>
            <a:t>Laparoscopic Surgery</a:t>
          </a:r>
        </a:p>
        <a:p>
          <a:pPr marL="0" lvl="0" indent="0" algn="ctr" defTabSz="1111250">
            <a:lnSpc>
              <a:spcPct val="150000"/>
            </a:lnSpc>
            <a:spcBef>
              <a:spcPct val="0"/>
            </a:spcBef>
            <a:spcAft>
              <a:spcPct val="35000"/>
            </a:spcAft>
            <a:buNone/>
          </a:pPr>
          <a:r>
            <a:rPr lang="de-DE" sz="1600" kern="1200" dirty="0">
              <a:solidFill>
                <a:schemeClr val="tx1">
                  <a:lumMod val="75000"/>
                  <a:lumOff val="25000"/>
                </a:schemeClr>
              </a:solidFill>
              <a:latin typeface="Helvetica" panose="020B0604020202020204" pitchFamily="34" charset="0"/>
              <a:cs typeface="Helvetica" panose="020B0604020202020204" pitchFamily="34" charset="0"/>
            </a:rPr>
            <a:t>6 MM procedures    EU &amp; U.S.</a:t>
          </a:r>
          <a:endParaRPr lang="de-DE" sz="1600" kern="1200" baseline="30000" dirty="0">
            <a:solidFill>
              <a:schemeClr val="tx1">
                <a:lumMod val="75000"/>
                <a:lumOff val="25000"/>
              </a:schemeClr>
            </a:solidFill>
            <a:latin typeface="Helvetica" panose="020B0604020202020204" pitchFamily="34" charset="0"/>
            <a:cs typeface="Helvetica" panose="020B0604020202020204" pitchFamily="34" charset="0"/>
          </a:endParaRPr>
        </a:p>
      </dsp:txBody>
      <dsp:txXfrm>
        <a:off x="3651380" y="756422"/>
        <a:ext cx="2003438" cy="2655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46CD-4D59-4B48-BE4D-44E3F3094453}">
      <dsp:nvSpPr>
        <dsp:cNvPr id="0" name=""/>
        <dsp:cNvSpPr/>
      </dsp:nvSpPr>
      <dsp:spPr>
        <a:xfrm>
          <a:off x="364185" y="398"/>
          <a:ext cx="3401628" cy="2040977"/>
        </a:xfrm>
        <a:prstGeom prst="rect">
          <a:avLst/>
        </a:prstGeom>
        <a:solidFill>
          <a:srgbClr val="64CADC">
            <a:alpha val="5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tx1">
                  <a:lumMod val="75000"/>
                  <a:lumOff val="25000"/>
                </a:schemeClr>
              </a:solidFill>
              <a:latin typeface="Helvetica" charset="0"/>
              <a:ea typeface="Helvetica" charset="0"/>
              <a:cs typeface="Helvetica" charset="0"/>
            </a:rPr>
            <a:t>Continued focus on commercialization efforts in CE Mark countries</a:t>
          </a:r>
          <a:endParaRPr lang="de-DE" sz="2400" b="0" i="0" kern="1200" dirty="0">
            <a:solidFill>
              <a:schemeClr val="tx1">
                <a:lumMod val="75000"/>
                <a:lumOff val="25000"/>
              </a:schemeClr>
            </a:solidFill>
            <a:latin typeface="Helvetica" charset="0"/>
            <a:ea typeface="Helvetica" charset="0"/>
            <a:cs typeface="Helvetica" charset="0"/>
          </a:endParaRPr>
        </a:p>
      </dsp:txBody>
      <dsp:txXfrm>
        <a:off x="364185" y="398"/>
        <a:ext cx="3401628" cy="2040977"/>
      </dsp:txXfrm>
    </dsp:sp>
    <dsp:sp modelId="{A1818858-F9D8-4194-9BC6-3EABD3458B85}">
      <dsp:nvSpPr>
        <dsp:cNvPr id="0" name=""/>
        <dsp:cNvSpPr/>
      </dsp:nvSpPr>
      <dsp:spPr>
        <a:xfrm>
          <a:off x="4105976" y="398"/>
          <a:ext cx="3401628" cy="2040977"/>
        </a:xfrm>
        <a:prstGeom prst="rect">
          <a:avLst/>
        </a:prstGeom>
        <a:solidFill>
          <a:srgbClr val="64CADC">
            <a:alpha val="5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tx1">
                  <a:lumMod val="75000"/>
                  <a:lumOff val="25000"/>
                </a:schemeClr>
              </a:solidFill>
              <a:latin typeface="Helvetica" charset="0"/>
              <a:ea typeface="Helvetica" charset="0"/>
              <a:cs typeface="Helvetica" charset="0"/>
            </a:rPr>
            <a:t>Obtain Senhance US 510(k) clearance by year end</a:t>
          </a:r>
          <a:endParaRPr lang="de-DE" sz="2400" b="0" i="0" kern="1200" dirty="0">
            <a:solidFill>
              <a:schemeClr val="tx1">
                <a:lumMod val="75000"/>
                <a:lumOff val="25000"/>
              </a:schemeClr>
            </a:solidFill>
            <a:latin typeface="Helvetica" charset="0"/>
            <a:ea typeface="Helvetica" charset="0"/>
            <a:cs typeface="Helvetica" charset="0"/>
          </a:endParaRPr>
        </a:p>
      </dsp:txBody>
      <dsp:txXfrm>
        <a:off x="4105976" y="398"/>
        <a:ext cx="3401628" cy="2040977"/>
      </dsp:txXfrm>
    </dsp:sp>
    <dsp:sp modelId="{66F07060-4F13-41E3-9B65-39F2934BA153}">
      <dsp:nvSpPr>
        <dsp:cNvPr id="0" name=""/>
        <dsp:cNvSpPr/>
      </dsp:nvSpPr>
      <dsp:spPr>
        <a:xfrm>
          <a:off x="364185" y="2381537"/>
          <a:ext cx="3401628" cy="2040977"/>
        </a:xfrm>
        <a:prstGeom prst="rect">
          <a:avLst/>
        </a:prstGeom>
        <a:solidFill>
          <a:srgbClr val="64CADC">
            <a:alpha val="5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tx1">
                  <a:lumMod val="75000"/>
                  <a:lumOff val="25000"/>
                </a:schemeClr>
              </a:solidFill>
              <a:latin typeface="Helvetica" charset="0"/>
              <a:ea typeface="Helvetica" charset="0"/>
              <a:cs typeface="Helvetica" charset="0"/>
            </a:rPr>
            <a:t>Continue to demonstrate clinical success across multiple specialties and procedures</a:t>
          </a:r>
          <a:endParaRPr lang="de-DE" sz="2400" b="0" i="0" kern="1200" dirty="0">
            <a:solidFill>
              <a:schemeClr val="tx1">
                <a:lumMod val="75000"/>
                <a:lumOff val="25000"/>
              </a:schemeClr>
            </a:solidFill>
            <a:latin typeface="Helvetica" charset="0"/>
            <a:ea typeface="Helvetica" charset="0"/>
            <a:cs typeface="Helvetica" charset="0"/>
          </a:endParaRPr>
        </a:p>
      </dsp:txBody>
      <dsp:txXfrm>
        <a:off x="364185" y="2381537"/>
        <a:ext cx="3401628" cy="2040977"/>
      </dsp:txXfrm>
    </dsp:sp>
    <dsp:sp modelId="{8663FECB-ABC5-4304-9486-9C9888A20827}">
      <dsp:nvSpPr>
        <dsp:cNvPr id="0" name=""/>
        <dsp:cNvSpPr/>
      </dsp:nvSpPr>
      <dsp:spPr>
        <a:xfrm>
          <a:off x="4105976" y="2381537"/>
          <a:ext cx="3401628" cy="2040977"/>
        </a:xfrm>
        <a:prstGeom prst="rect">
          <a:avLst/>
        </a:prstGeom>
        <a:solidFill>
          <a:srgbClr val="64CADC">
            <a:alpha val="5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tx1">
                  <a:lumMod val="75000"/>
                  <a:lumOff val="25000"/>
                </a:schemeClr>
              </a:solidFill>
              <a:latin typeface="Helvetica" charset="0"/>
              <a:ea typeface="Helvetica" charset="0"/>
              <a:cs typeface="Helvetica" charset="0"/>
            </a:rPr>
            <a:t>Prepare for U.S. launch pending FDA clearance with focused market development activities</a:t>
          </a:r>
        </a:p>
      </dsp:txBody>
      <dsp:txXfrm>
        <a:off x="4105976" y="2381537"/>
        <a:ext cx="3401628" cy="204097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E8BDA-B84E-504A-B577-7F58827F4A22}" type="datetimeFigureOut">
              <a:rPr lang="en-US" smtClean="0"/>
              <a:t>9/27/2017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E7F5E-DBFD-0442-A038-A076E02E7718}" type="slidenum">
              <a:rPr lang="en-US" smtClean="0"/>
              <a:t>‹#›</a:t>
            </a:fld>
            <a:endParaRPr lang="en-US"/>
          </a:p>
        </p:txBody>
      </p:sp>
    </p:spTree>
    <p:extLst>
      <p:ext uri="{BB962C8B-B14F-4D97-AF65-F5344CB8AC3E}">
        <p14:creationId xmlns:p14="http://schemas.microsoft.com/office/powerpoint/2010/main" val="78482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2</a:t>
            </a:fld>
            <a:endParaRPr lang="en-US"/>
          </a:p>
        </p:txBody>
      </p:sp>
    </p:spTree>
    <p:extLst>
      <p:ext uri="{BB962C8B-B14F-4D97-AF65-F5344CB8AC3E}">
        <p14:creationId xmlns:p14="http://schemas.microsoft.com/office/powerpoint/2010/main" val="96977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585" indent="-457189">
              <a:lnSpc>
                <a:spcPct val="100000"/>
              </a:lnSpc>
              <a:spcBef>
                <a:spcPts val="1333"/>
              </a:spcBef>
              <a:spcAft>
                <a:spcPts val="1333"/>
              </a:spcAft>
              <a:buClr>
                <a:srgbClr val="595959"/>
              </a:buClr>
              <a:buSzPct val="100000"/>
            </a:pPr>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12</a:t>
            </a:fld>
            <a:endParaRPr lang="en-US"/>
          </a:p>
        </p:txBody>
      </p:sp>
    </p:spTree>
    <p:extLst>
      <p:ext uri="{BB962C8B-B14F-4D97-AF65-F5344CB8AC3E}">
        <p14:creationId xmlns:p14="http://schemas.microsoft.com/office/powerpoint/2010/main" val="159437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13</a:t>
            </a:fld>
            <a:endParaRPr lang="en-US"/>
          </a:p>
        </p:txBody>
      </p:sp>
    </p:spTree>
    <p:extLst>
      <p:ext uri="{BB962C8B-B14F-4D97-AF65-F5344CB8AC3E}">
        <p14:creationId xmlns:p14="http://schemas.microsoft.com/office/powerpoint/2010/main" val="278544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14</a:t>
            </a:fld>
            <a:endParaRPr lang="en-US"/>
          </a:p>
        </p:txBody>
      </p:sp>
    </p:spTree>
    <p:extLst>
      <p:ext uri="{BB962C8B-B14F-4D97-AF65-F5344CB8AC3E}">
        <p14:creationId xmlns:p14="http://schemas.microsoft.com/office/powerpoint/2010/main" val="197717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15</a:t>
            </a:fld>
            <a:endParaRPr lang="en-US"/>
          </a:p>
        </p:txBody>
      </p:sp>
    </p:spTree>
    <p:extLst>
      <p:ext uri="{BB962C8B-B14F-4D97-AF65-F5344CB8AC3E}">
        <p14:creationId xmlns:p14="http://schemas.microsoft.com/office/powerpoint/2010/main" val="207818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16</a:t>
            </a:fld>
            <a:endParaRPr lang="en-US"/>
          </a:p>
        </p:txBody>
      </p:sp>
    </p:spTree>
    <p:extLst>
      <p:ext uri="{BB962C8B-B14F-4D97-AF65-F5344CB8AC3E}">
        <p14:creationId xmlns:p14="http://schemas.microsoft.com/office/powerpoint/2010/main" val="767069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say Stryker and </a:t>
            </a:r>
            <a:r>
              <a:rPr lang="en-US" dirty="0" err="1"/>
              <a:t>Novodaq</a:t>
            </a:r>
            <a:r>
              <a:rPr lang="en-US" dirty="0"/>
              <a:t>, but I’m</a:t>
            </a:r>
            <a:r>
              <a:rPr lang="en-US" baseline="0" dirty="0"/>
              <a:t> not going to add it to the slide.</a:t>
            </a:r>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17</a:t>
            </a:fld>
            <a:endParaRPr lang="en-US"/>
          </a:p>
        </p:txBody>
      </p:sp>
    </p:spTree>
    <p:extLst>
      <p:ext uri="{BB962C8B-B14F-4D97-AF65-F5344CB8AC3E}">
        <p14:creationId xmlns:p14="http://schemas.microsoft.com/office/powerpoint/2010/main" val="30586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a:t>
            </a:r>
            <a:r>
              <a:rPr lang="de-DE" baseline="0" dirty="0"/>
              <a:t> early clinical data published is promising: showing application in benign and malignant conditions, as well as in obese patients.  The docking, or robotic specific operative time, has been shown to be quite fast with a median of 7 minutes in the largest series, which includes the learning curve.  The authors are concluding the device to be feasible and safe with procedural economics that are favorable.</a:t>
            </a:r>
            <a:endParaRPr lang="de-DE" dirty="0"/>
          </a:p>
        </p:txBody>
      </p:sp>
      <p:sp>
        <p:nvSpPr>
          <p:cNvPr id="4" name="Slide Number Placeholder 3"/>
          <p:cNvSpPr>
            <a:spLocks noGrp="1"/>
          </p:cNvSpPr>
          <p:nvPr>
            <p:ph type="sldNum" sz="quarter" idx="10"/>
          </p:nvPr>
        </p:nvSpPr>
        <p:spPr/>
        <p:txBody>
          <a:bodyPr/>
          <a:lstStyle/>
          <a:p>
            <a:fld id="{6D2E7F5E-DBFD-0442-A038-A076E02E7718}" type="slidenum">
              <a:rPr lang="en-US" smtClean="0"/>
              <a:t>20</a:t>
            </a:fld>
            <a:endParaRPr lang="en-US"/>
          </a:p>
        </p:txBody>
      </p:sp>
    </p:spTree>
    <p:extLst>
      <p:ext uri="{BB962C8B-B14F-4D97-AF65-F5344CB8AC3E}">
        <p14:creationId xmlns:p14="http://schemas.microsoft.com/office/powerpoint/2010/main" val="837417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Senhance is</a:t>
            </a:r>
            <a:r>
              <a:rPr lang="en-US" baseline="0" dirty="0"/>
              <a:t> now in clinical use in a growing number of worldwide sites across Europe and Japan.</a:t>
            </a:r>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21</a:t>
            </a:fld>
            <a:endParaRPr lang="en-US"/>
          </a:p>
        </p:txBody>
      </p:sp>
    </p:spTree>
    <p:extLst>
      <p:ext uri="{BB962C8B-B14F-4D97-AF65-F5344CB8AC3E}">
        <p14:creationId xmlns:p14="http://schemas.microsoft.com/office/powerpoint/2010/main" val="386225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6D2E7F5E-DBFD-0442-A038-A076E02E7718}" type="slidenum">
              <a:rPr lang="en-US" smtClean="0"/>
              <a:t>23</a:t>
            </a:fld>
            <a:endParaRPr lang="en-US" dirty="0"/>
          </a:p>
        </p:txBody>
      </p:sp>
    </p:spTree>
    <p:extLst>
      <p:ext uri="{BB962C8B-B14F-4D97-AF65-F5344CB8AC3E}">
        <p14:creationId xmlns:p14="http://schemas.microsoft.com/office/powerpoint/2010/main" val="134276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spcBef>
                <a:spcPts val="0"/>
              </a:spcBef>
              <a:buClr>
                <a:schemeClr val="dk1"/>
              </a:buClr>
              <a:buFont typeface="Arial"/>
              <a:buNone/>
            </a:pPr>
            <a:r>
              <a:rPr lang="en-US" sz="1200" b="0" i="0" u="none" strike="noStrike" cap="none" dirty="0">
                <a:solidFill>
                  <a:schemeClr val="dk1"/>
                </a:solidFill>
                <a:latin typeface="Calibri"/>
                <a:ea typeface="Calibri"/>
                <a:cs typeface="Calibri"/>
                <a:sym typeface="Calibri"/>
              </a:rPr>
              <a:t>Updated “recent highlights”</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534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F7799F-B614-4375-8A22-693ABF39A704}" type="slidenum">
              <a:rPr lang="en-US" altLang="en-US"/>
              <a:pPr eaLnBrk="1" hangingPunct="1"/>
              <a:t>4</a:t>
            </a:fld>
            <a:endParaRPr lang="en-US" altLang="en-US"/>
          </a:p>
        </p:txBody>
      </p:sp>
    </p:spTree>
    <p:extLst>
      <p:ext uri="{BB962C8B-B14F-4D97-AF65-F5344CB8AC3E}">
        <p14:creationId xmlns:p14="http://schemas.microsoft.com/office/powerpoint/2010/main" val="241475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06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6D2E7F5E-DBFD-0442-A038-A076E02E7718}" type="slidenum">
              <a:rPr lang="en-US" smtClean="0"/>
              <a:t>7</a:t>
            </a:fld>
            <a:endParaRPr lang="en-US" dirty="0"/>
          </a:p>
        </p:txBody>
      </p:sp>
    </p:spTree>
    <p:extLst>
      <p:ext uri="{BB962C8B-B14F-4D97-AF65-F5344CB8AC3E}">
        <p14:creationId xmlns:p14="http://schemas.microsoft.com/office/powerpoint/2010/main" val="339237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6D2E7F5E-DBFD-0442-A038-A076E02E7718}" type="slidenum">
              <a:rPr lang="en-US" smtClean="0"/>
              <a:t>8</a:t>
            </a:fld>
            <a:endParaRPr lang="en-US" dirty="0"/>
          </a:p>
        </p:txBody>
      </p:sp>
    </p:spTree>
    <p:extLst>
      <p:ext uri="{BB962C8B-B14F-4D97-AF65-F5344CB8AC3E}">
        <p14:creationId xmlns:p14="http://schemas.microsoft.com/office/powerpoint/2010/main" val="88825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participate in the next wave of robotics, you are going to have to convert laparoscopy.  And for that, you will need additional benefits with fewer trade-offs.  So let’s talk about the trade-offs</a:t>
            </a:r>
            <a:r>
              <a:rPr lang="en-US" baseline="0" dirty="0"/>
              <a:t> of competing systems…(next slide)</a:t>
            </a:r>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9</a:t>
            </a:fld>
            <a:endParaRPr lang="en-US"/>
          </a:p>
        </p:txBody>
      </p:sp>
    </p:spTree>
    <p:extLst>
      <p:ext uri="{BB962C8B-B14F-4D97-AF65-F5344CB8AC3E}">
        <p14:creationId xmlns:p14="http://schemas.microsoft.com/office/powerpoint/2010/main" val="234847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next</a:t>
            </a:r>
            <a:r>
              <a:rPr lang="en-US" baseline="0" dirty="0"/>
              <a:t> slide:  “So now let me talk about our platform, and how we offer the benefits of robotics without the trade-offs of competing systems.”</a:t>
            </a:r>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10</a:t>
            </a:fld>
            <a:endParaRPr lang="en-US"/>
          </a:p>
        </p:txBody>
      </p:sp>
    </p:spTree>
    <p:extLst>
      <p:ext uri="{BB962C8B-B14F-4D97-AF65-F5344CB8AC3E}">
        <p14:creationId xmlns:p14="http://schemas.microsoft.com/office/powerpoint/2010/main" val="115689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E7F5E-DBFD-0442-A038-A076E02E7718}" type="slidenum">
              <a:rPr lang="en-US" smtClean="0"/>
              <a:t>11</a:t>
            </a:fld>
            <a:endParaRPr lang="en-US"/>
          </a:p>
        </p:txBody>
      </p:sp>
    </p:spTree>
    <p:extLst>
      <p:ext uri="{BB962C8B-B14F-4D97-AF65-F5344CB8AC3E}">
        <p14:creationId xmlns:p14="http://schemas.microsoft.com/office/powerpoint/2010/main" val="3249577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961741"/>
            <a:ext cx="9144000" cy="866528"/>
          </a:xfrm>
        </p:spPr>
        <p:txBody>
          <a:bodyPr anchor="t">
            <a:normAutofit/>
          </a:bodyPr>
          <a:lstStyle>
            <a:lvl1pPr algn="ctr">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5828269"/>
            <a:ext cx="9144000" cy="69135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42D9202E-547A-7B47-8FBC-57C449E4387D}" type="slidenum">
              <a:rPr lang="en-US" smtClean="0"/>
              <a:t>‹#›</a:t>
            </a:fld>
            <a:endParaRPr lang="en-US" dirty="0"/>
          </a:p>
        </p:txBody>
      </p:sp>
    </p:spTree>
    <p:extLst>
      <p:ext uri="{BB962C8B-B14F-4D97-AF65-F5344CB8AC3E}">
        <p14:creationId xmlns:p14="http://schemas.microsoft.com/office/powerpoint/2010/main" val="19746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TransEnterix Internal Use Only - Confidential</a:t>
            </a:r>
          </a:p>
        </p:txBody>
      </p:sp>
      <p:sp>
        <p:nvSpPr>
          <p:cNvPr id="7" name="Slide Number Placeholder 6"/>
          <p:cNvSpPr>
            <a:spLocks noGrp="1"/>
          </p:cNvSpPr>
          <p:nvPr>
            <p:ph type="sldNum" sz="quarter" idx="12"/>
          </p:nvPr>
        </p:nvSpPr>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TransEnterix Internal Use Only - Confidential</a:t>
            </a:r>
          </a:p>
        </p:txBody>
      </p:sp>
      <p:sp>
        <p:nvSpPr>
          <p:cNvPr id="5" name="Slide Number Placeholder 4"/>
          <p:cNvSpPr>
            <a:spLocks noGrp="1"/>
          </p:cNvSpPr>
          <p:nvPr>
            <p:ph type="sldNum" sz="quarter" idx="12"/>
          </p:nvPr>
        </p:nvSpPr>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lvl1pPr>
              <a:defRPr>
                <a:solidFill>
                  <a:schemeClr val="tx1">
                    <a:lumMod val="50000"/>
                    <a:lumOff val="50000"/>
                  </a:schemeClr>
                </a:solidFill>
              </a:defRPr>
            </a:lvl1pPr>
          </a:lstStyle>
          <a:p>
            <a:fld id="{42D9202E-547A-7B47-8FBC-57C449E4387D}" type="slidenum">
              <a:rPr lang="en-US" smtClean="0"/>
              <a:pPr/>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65" name="Shape 65"/>
          <p:cNvSpPr>
            <a:spLocks noGrp="1"/>
          </p:cNvSpPr>
          <p:nvPr>
            <p:ph type="title"/>
          </p:nvPr>
        </p:nvSpPr>
        <p:spPr>
          <a:xfrm>
            <a:off x="1009650" y="420688"/>
            <a:ext cx="10572751" cy="1179513"/>
          </a:xfrm>
          <a:prstGeom prst="rect">
            <a:avLst/>
          </a:prstGeom>
        </p:spPr>
        <p:txBody>
          <a:bodyPr/>
          <a:lstStyle/>
          <a:p>
            <a:r>
              <a:t>Title Text</a:t>
            </a:r>
          </a:p>
        </p:txBody>
      </p:sp>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609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TransEnterix Internal Use Only - Confidential</a:t>
            </a:r>
            <a:endParaRPr lang="en-US" dirty="0"/>
          </a:p>
        </p:txBody>
      </p:sp>
      <p:sp>
        <p:nvSpPr>
          <p:cNvPr id="4" name="Slide Number Placeholder 3"/>
          <p:cNvSpPr>
            <a:spLocks noGrp="1"/>
          </p:cNvSpPr>
          <p:nvPr>
            <p:ph type="sldNum" sz="quarter" idx="11"/>
          </p:nvPr>
        </p:nvSpPr>
        <p:spPr/>
        <p:txBody>
          <a:bodyPr/>
          <a:lstStyle/>
          <a:p>
            <a:fld id="{42D9202E-547A-7B47-8FBC-57C449E4387D}"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5724525" y="4461963"/>
            <a:ext cx="733425" cy="704850"/>
          </a:xfrm>
          <a:prstGeom prst="rect">
            <a:avLst/>
          </a:prstGeom>
        </p:spPr>
      </p:pic>
      <p:pic>
        <p:nvPicPr>
          <p:cNvPr id="6" name="Picture 5"/>
          <p:cNvPicPr>
            <a:picLocks noChangeAspect="1"/>
          </p:cNvPicPr>
          <p:nvPr userDrawn="1"/>
        </p:nvPicPr>
        <p:blipFill>
          <a:blip r:embed="rId3"/>
          <a:stretch>
            <a:fillRect/>
          </a:stretch>
        </p:blipFill>
        <p:spPr>
          <a:xfrm>
            <a:off x="4371975" y="3081337"/>
            <a:ext cx="714375" cy="704850"/>
          </a:xfrm>
          <a:prstGeom prst="rect">
            <a:avLst/>
          </a:prstGeom>
        </p:spPr>
      </p:pic>
      <p:pic>
        <p:nvPicPr>
          <p:cNvPr id="7" name="Picture 6"/>
          <p:cNvPicPr>
            <a:picLocks noChangeAspect="1"/>
          </p:cNvPicPr>
          <p:nvPr userDrawn="1"/>
        </p:nvPicPr>
        <p:blipFill>
          <a:blip r:embed="rId4"/>
          <a:stretch>
            <a:fillRect/>
          </a:stretch>
        </p:blipFill>
        <p:spPr>
          <a:xfrm>
            <a:off x="5724525" y="1939652"/>
            <a:ext cx="733425" cy="704850"/>
          </a:xfrm>
          <a:prstGeom prst="rect">
            <a:avLst/>
          </a:prstGeom>
        </p:spPr>
      </p:pic>
      <p:pic>
        <p:nvPicPr>
          <p:cNvPr id="8" name="Picture 7"/>
          <p:cNvPicPr>
            <a:picLocks noChangeAspect="1"/>
          </p:cNvPicPr>
          <p:nvPr userDrawn="1"/>
        </p:nvPicPr>
        <p:blipFill>
          <a:blip r:embed="rId5"/>
          <a:stretch>
            <a:fillRect/>
          </a:stretch>
        </p:blipFill>
        <p:spPr>
          <a:xfrm>
            <a:off x="4538662" y="1588951"/>
            <a:ext cx="714375" cy="704850"/>
          </a:xfrm>
          <a:prstGeom prst="rect">
            <a:avLst/>
          </a:prstGeom>
        </p:spPr>
      </p:pic>
      <p:pic>
        <p:nvPicPr>
          <p:cNvPr id="9" name="Picture 8"/>
          <p:cNvPicPr>
            <a:picLocks noChangeAspect="1"/>
          </p:cNvPicPr>
          <p:nvPr userDrawn="1"/>
        </p:nvPicPr>
        <p:blipFill>
          <a:blip r:embed="rId6"/>
          <a:stretch>
            <a:fillRect/>
          </a:stretch>
        </p:blipFill>
        <p:spPr>
          <a:xfrm>
            <a:off x="5734050" y="3071812"/>
            <a:ext cx="723900" cy="714375"/>
          </a:xfrm>
          <a:prstGeom prst="rect">
            <a:avLst/>
          </a:prstGeom>
        </p:spPr>
      </p:pic>
      <p:pic>
        <p:nvPicPr>
          <p:cNvPr id="10" name="Picture 9"/>
          <p:cNvPicPr>
            <a:picLocks noChangeAspect="1"/>
          </p:cNvPicPr>
          <p:nvPr userDrawn="1"/>
        </p:nvPicPr>
        <p:blipFill>
          <a:blip r:embed="rId7"/>
          <a:stretch>
            <a:fillRect/>
          </a:stretch>
        </p:blipFill>
        <p:spPr>
          <a:xfrm>
            <a:off x="4371975" y="4506776"/>
            <a:ext cx="704850" cy="714375"/>
          </a:xfrm>
          <a:prstGeom prst="rect">
            <a:avLst/>
          </a:prstGeom>
        </p:spPr>
      </p:pic>
    </p:spTree>
    <p:extLst>
      <p:ext uri="{BB962C8B-B14F-4D97-AF65-F5344CB8AC3E}">
        <p14:creationId xmlns:p14="http://schemas.microsoft.com/office/powerpoint/2010/main" val="85749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TransEnterix Internal Use Only - Confidential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40766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TransEnterix Internal Use Only - Confidential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121477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TransEnterix Internal Use Only - Confidential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1220903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TransEnterix Internal Use Only - Confidential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67561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TransEnterix Internal Use Only - Confidential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92679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TransEnterix Internal Use Only - Confidential</a:t>
            </a:r>
          </a:p>
        </p:txBody>
      </p:sp>
      <p:sp>
        <p:nvSpPr>
          <p:cNvPr id="6" name="Slide Number Placeholder 5"/>
          <p:cNvSpPr>
            <a:spLocks noGrp="1"/>
          </p:cNvSpPr>
          <p:nvPr>
            <p:ph type="sldNum" sz="quarter" idx="12"/>
          </p:nvPr>
        </p:nvSpPr>
        <p:spPr>
          <a:xfrm>
            <a:off x="9418820" y="520"/>
            <a:ext cx="2743200" cy="365125"/>
          </a:xfrm>
        </p:spPr>
        <p:txBody>
          <a:bodyPr/>
          <a:lstStyle/>
          <a:p>
            <a:fld id="{42D9202E-547A-7B47-8FBC-57C449E4387D}" type="slidenum">
              <a:rPr lang="en-US" smtClean="0"/>
              <a:t>‹#›</a:t>
            </a:fld>
            <a:endParaRPr lang="en-US"/>
          </a:p>
        </p:txBody>
      </p:sp>
    </p:spTree>
    <p:extLst>
      <p:ext uri="{BB962C8B-B14F-4D97-AF65-F5344CB8AC3E}">
        <p14:creationId xmlns:p14="http://schemas.microsoft.com/office/powerpoint/2010/main" val="189792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3641751"/>
          </a:xfrm>
        </p:spPr>
        <p:txBody>
          <a:bodyPr anchor="ctr"/>
          <a:lstStyle>
            <a:lvl1pPr algn="ctr">
              <a:defRPr sz="6000">
                <a:solidFill>
                  <a:schemeClr val="tx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42D9202E-547A-7B47-8FBC-57C449E4387D}"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259174" y="29981"/>
            <a:ext cx="10094626" cy="11445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9174" y="1454046"/>
            <a:ext cx="10094626" cy="47229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Regular" charset="0"/>
              </a:defRPr>
            </a:lvl1pPr>
          </a:lstStyle>
          <a:p>
            <a:r>
              <a:rPr lang="en-US"/>
              <a:t>TransEnterix Internal Use Only - Confidential</a:t>
            </a:r>
            <a:endParaRPr lang="en-US" dirty="0"/>
          </a:p>
        </p:txBody>
      </p:sp>
      <p:sp>
        <p:nvSpPr>
          <p:cNvPr id="6" name="Slide Number Placeholder 5"/>
          <p:cNvSpPr>
            <a:spLocks noGrp="1"/>
          </p:cNvSpPr>
          <p:nvPr>
            <p:ph type="sldNum" sz="quarter" idx="4"/>
          </p:nvPr>
        </p:nvSpPr>
        <p:spPr>
          <a:xfrm>
            <a:off x="11497456" y="-29460"/>
            <a:ext cx="679554" cy="365125"/>
          </a:xfrm>
          <a:prstGeom prst="rect">
            <a:avLst/>
          </a:prstGeom>
        </p:spPr>
        <p:txBody>
          <a:bodyPr vert="horz" lIns="91440" tIns="45720" rIns="91440" bIns="45720" rtlCol="0" anchor="ctr"/>
          <a:lstStyle>
            <a:lvl1pPr algn="r">
              <a:defRPr sz="1200" b="0" i="0">
                <a:solidFill>
                  <a:schemeClr val="bg1"/>
                </a:solidFill>
                <a:latin typeface="Helvetica Regular" charset="0"/>
              </a:defRPr>
            </a:lvl1pPr>
          </a:lstStyle>
          <a:p>
            <a:fld id="{42D9202E-547A-7B47-8FBC-57C449E4387D}" type="slidenum">
              <a:rPr lang="en-US" smtClean="0"/>
              <a:pPr/>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4" r:id="rId6"/>
    <p:sldLayoutId id="2147483665" r:id="rId7"/>
    <p:sldLayoutId id="2147483666" r:id="rId8"/>
    <p:sldLayoutId id="2147483651" r:id="rId9"/>
    <p:sldLayoutId id="2147483660" r:id="rId10"/>
    <p:sldLayoutId id="2147483652" r:id="rId11"/>
    <p:sldLayoutId id="2147483654" r:id="rId12"/>
    <p:sldLayoutId id="2147483655" r:id="rId13"/>
    <p:sldLayoutId id="2147483667" r:id="rId14"/>
    <p:sldLayoutId id="2147483669" r:id="rId15"/>
  </p:sldLayoutIdLst>
  <p:hf hdr="0" dt="0"/>
  <p:txStyles>
    <p:titleStyle>
      <a:lvl1pPr algn="l" defTabSz="914400" rtl="0" eaLnBrk="1" latinLnBrk="0" hangingPunct="1">
        <a:lnSpc>
          <a:spcPct val="90000"/>
        </a:lnSpc>
        <a:spcBef>
          <a:spcPct val="0"/>
        </a:spcBef>
        <a:buNone/>
        <a:defRPr sz="4400" b="0" i="0" kern="1200">
          <a:solidFill>
            <a:schemeClr val="bg1"/>
          </a:solidFill>
          <a:latin typeface="Helvetica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3.jp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51710"/>
            <a:ext cx="9144000" cy="1277784"/>
          </a:xfrm>
        </p:spPr>
        <p:txBody>
          <a:bodyPr>
            <a:normAutofit fontScale="90000"/>
          </a:bodyPr>
          <a:lstStyle/>
          <a:p>
            <a:r>
              <a:rPr lang="en-US" dirty="0"/>
              <a:t>Joseph Slattery </a:t>
            </a:r>
            <a:br>
              <a:rPr lang="en-US" dirty="0"/>
            </a:br>
            <a:r>
              <a:rPr lang="en-US" dirty="0"/>
              <a:t>Executive Vice President &amp; CFO</a:t>
            </a:r>
          </a:p>
        </p:txBody>
      </p:sp>
      <p:sp>
        <p:nvSpPr>
          <p:cNvPr id="3" name="Subtitle 2"/>
          <p:cNvSpPr>
            <a:spLocks noGrp="1"/>
          </p:cNvSpPr>
          <p:nvPr>
            <p:ph type="subTitle" idx="1"/>
          </p:nvPr>
        </p:nvSpPr>
        <p:spPr>
          <a:xfrm>
            <a:off x="1524000" y="5581777"/>
            <a:ext cx="9144000" cy="691356"/>
          </a:xfrm>
        </p:spPr>
        <p:txBody>
          <a:bodyPr>
            <a:noAutofit/>
          </a:bodyPr>
          <a:lstStyle/>
          <a:p>
            <a:r>
              <a:rPr lang="en-US" dirty="0"/>
              <a:t>Ladenburg </a:t>
            </a:r>
            <a:r>
              <a:rPr lang="en-US" dirty="0" err="1"/>
              <a:t>Thalmann</a:t>
            </a:r>
            <a:r>
              <a:rPr lang="en-US" dirty="0"/>
              <a:t> Conference</a:t>
            </a:r>
          </a:p>
          <a:p>
            <a:r>
              <a:rPr lang="en-US" dirty="0"/>
              <a:t>September 26, 2017</a:t>
            </a:r>
          </a:p>
        </p:txBody>
      </p:sp>
    </p:spTree>
    <p:extLst>
      <p:ext uri="{BB962C8B-B14F-4D97-AF65-F5344CB8AC3E}">
        <p14:creationId xmlns:p14="http://schemas.microsoft.com/office/powerpoint/2010/main" val="196304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99"/>
          <p:cNvSpPr/>
          <p:nvPr/>
        </p:nvSpPr>
        <p:spPr>
          <a:xfrm rot="10800000">
            <a:off x="6045063" y="4708717"/>
            <a:ext cx="2603794" cy="65660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10" name="Shape 199"/>
          <p:cNvSpPr/>
          <p:nvPr/>
        </p:nvSpPr>
        <p:spPr>
          <a:xfrm rot="2700000">
            <a:off x="3809300" y="3819233"/>
            <a:ext cx="2613515" cy="65660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14" name="Shape 205"/>
          <p:cNvSpPr/>
          <p:nvPr/>
        </p:nvSpPr>
        <p:spPr>
          <a:xfrm rot="5400000">
            <a:off x="4814363" y="3464400"/>
            <a:ext cx="2483680" cy="65686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16" name="Shape 208"/>
          <p:cNvSpPr/>
          <p:nvPr/>
        </p:nvSpPr>
        <p:spPr>
          <a:xfrm rot="8100000">
            <a:off x="5744569" y="3754092"/>
            <a:ext cx="2694537" cy="656821"/>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21" name="Shape 199"/>
          <p:cNvSpPr/>
          <p:nvPr/>
        </p:nvSpPr>
        <p:spPr>
          <a:xfrm>
            <a:off x="3685473" y="4714209"/>
            <a:ext cx="2360615" cy="65660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2" name="Title 1"/>
          <p:cNvSpPr>
            <a:spLocks noGrp="1"/>
          </p:cNvSpPr>
          <p:nvPr>
            <p:ph type="title"/>
          </p:nvPr>
        </p:nvSpPr>
        <p:spPr/>
        <p:txBody>
          <a:bodyPr>
            <a:normAutofit/>
          </a:bodyPr>
          <a:lstStyle/>
          <a:p>
            <a:r>
              <a:rPr lang="en-US" dirty="0"/>
              <a:t>Trade-offs of Competing Systems</a:t>
            </a:r>
          </a:p>
        </p:txBody>
      </p:sp>
      <p:sp>
        <p:nvSpPr>
          <p:cNvPr id="5" name="Slide Number Placeholder 4"/>
          <p:cNvSpPr>
            <a:spLocks noGrp="1"/>
          </p:cNvSpPr>
          <p:nvPr>
            <p:ph type="sldNum" sz="quarter" idx="12"/>
          </p:nvPr>
        </p:nvSpPr>
        <p:spPr/>
        <p:txBody>
          <a:bodyPr/>
          <a:lstStyle/>
          <a:p>
            <a:fld id="{42D9202E-547A-7B47-8FBC-57C449E4387D}" type="slidenum">
              <a:rPr lang="en-US" smtClean="0"/>
              <a:t>10</a:t>
            </a:fld>
            <a:endParaRPr lang="en-US"/>
          </a:p>
        </p:txBody>
      </p:sp>
      <p:sp>
        <p:nvSpPr>
          <p:cNvPr id="8" name="Shape 197"/>
          <p:cNvSpPr/>
          <p:nvPr/>
        </p:nvSpPr>
        <p:spPr>
          <a:xfrm>
            <a:off x="4749349" y="3728723"/>
            <a:ext cx="2616600" cy="2616598"/>
          </a:xfrm>
          <a:prstGeom prst="ellipse">
            <a:avLst/>
          </a:prstGeom>
          <a:solidFill>
            <a:srgbClr val="64CADC"/>
          </a:solidFill>
          <a:ln>
            <a:noFill/>
          </a:ln>
          <a:effectLst>
            <a:glow rad="101600">
              <a:schemeClr val="accent3">
                <a:satMod val="175000"/>
                <a:alpha val="40000"/>
              </a:schemeClr>
            </a:glow>
          </a:effectLst>
        </p:spPr>
        <p:txBody>
          <a:bodyPr lIns="91433" tIns="91433" rIns="91433" bIns="91433" anchor="ctr" anchorCtr="0">
            <a:noAutofit/>
          </a:bodyPr>
          <a:lstStyle/>
          <a:p>
            <a:endParaRPr sz="2400">
              <a:latin typeface="Helvetica Neue" panose="020B0604020202020204" charset="0"/>
            </a:endParaRPr>
          </a:p>
        </p:txBody>
      </p:sp>
      <p:sp>
        <p:nvSpPr>
          <p:cNvPr id="9" name="Shape 198"/>
          <p:cNvSpPr txBox="1"/>
          <p:nvPr/>
        </p:nvSpPr>
        <p:spPr>
          <a:xfrm>
            <a:off x="4749349" y="4111922"/>
            <a:ext cx="2592453" cy="1850399"/>
          </a:xfrm>
          <a:prstGeom prst="rect">
            <a:avLst/>
          </a:prstGeom>
          <a:noFill/>
          <a:ln>
            <a:noFill/>
          </a:ln>
        </p:spPr>
        <p:txBody>
          <a:bodyPr lIns="17767" tIns="17767" rIns="17767" bIns="17767" anchor="ctr" anchorCtr="0">
            <a:noAutofit/>
          </a:bodyPr>
          <a:lstStyle/>
          <a:p>
            <a:pPr algn="ctr">
              <a:lnSpc>
                <a:spcPct val="90000"/>
              </a:lnSpc>
              <a:buSzPct val="25000"/>
            </a:pPr>
            <a:r>
              <a:rPr lang="en-US" sz="2600" dirty="0">
                <a:solidFill>
                  <a:schemeClr val="lt1"/>
                </a:solidFill>
                <a:latin typeface="Helvetica Neue" panose="020B0604020202020204" charset="0"/>
                <a:sym typeface="Arial"/>
              </a:rPr>
              <a:t>Trade-offs</a:t>
            </a:r>
          </a:p>
          <a:p>
            <a:pPr algn="ctr">
              <a:lnSpc>
                <a:spcPct val="90000"/>
              </a:lnSpc>
              <a:buSzPct val="25000"/>
            </a:pPr>
            <a:r>
              <a:rPr lang="en-US" sz="2600" dirty="0">
                <a:solidFill>
                  <a:schemeClr val="lt1"/>
                </a:solidFill>
                <a:latin typeface="Helvetica Neue" panose="020B0604020202020204" charset="0"/>
                <a:sym typeface="Arial"/>
              </a:rPr>
              <a:t>v.</a:t>
            </a:r>
          </a:p>
          <a:p>
            <a:pPr algn="ctr">
              <a:lnSpc>
                <a:spcPct val="90000"/>
              </a:lnSpc>
              <a:buSzPct val="25000"/>
            </a:pPr>
            <a:r>
              <a:rPr lang="en-US" sz="2600" dirty="0">
                <a:solidFill>
                  <a:schemeClr val="lt1"/>
                </a:solidFill>
                <a:latin typeface="Helvetica Neue" panose="020B0604020202020204" charset="0"/>
                <a:sym typeface="Arial"/>
              </a:rPr>
              <a:t>Laparoscopy</a:t>
            </a:r>
          </a:p>
        </p:txBody>
      </p:sp>
      <p:sp>
        <p:nvSpPr>
          <p:cNvPr id="11" name="Shape 200"/>
          <p:cNvSpPr/>
          <p:nvPr/>
        </p:nvSpPr>
        <p:spPr>
          <a:xfrm>
            <a:off x="1928384" y="33054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2" name="Shape 201"/>
          <p:cNvSpPr txBox="1"/>
          <p:nvPr/>
        </p:nvSpPr>
        <p:spPr>
          <a:xfrm>
            <a:off x="2205358" y="1948253"/>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Larger incisions</a:t>
            </a:r>
            <a:endParaRPr lang="en-US" sz="2400" dirty="0">
              <a:solidFill>
                <a:srgbClr val="76858D"/>
              </a:solidFill>
              <a:latin typeface="Helvetica Neue" panose="020B0604020202020204" charset="0"/>
            </a:endParaRPr>
          </a:p>
        </p:txBody>
      </p:sp>
      <p:sp>
        <p:nvSpPr>
          <p:cNvPr id="13" name="Shape 203"/>
          <p:cNvSpPr/>
          <p:nvPr/>
        </p:nvSpPr>
        <p:spPr>
          <a:xfrm>
            <a:off x="3665238" y="12355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5" name="Shape 206"/>
          <p:cNvSpPr/>
          <p:nvPr/>
        </p:nvSpPr>
        <p:spPr>
          <a:xfrm>
            <a:off x="6367302" y="12355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7" name="Shape 209"/>
          <p:cNvSpPr/>
          <p:nvPr/>
        </p:nvSpPr>
        <p:spPr>
          <a:xfrm>
            <a:off x="8104156" y="33054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8" name="Shape 210"/>
          <p:cNvSpPr txBox="1"/>
          <p:nvPr/>
        </p:nvSpPr>
        <p:spPr>
          <a:xfrm>
            <a:off x="7734393" y="1945580"/>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Disengaged from surgical team</a:t>
            </a:r>
          </a:p>
        </p:txBody>
      </p:sp>
      <p:sp>
        <p:nvSpPr>
          <p:cNvPr id="19" name="Shape 204"/>
          <p:cNvSpPr txBox="1"/>
          <p:nvPr/>
        </p:nvSpPr>
        <p:spPr>
          <a:xfrm>
            <a:off x="4969876" y="1114969"/>
            <a:ext cx="2178899"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Lengthy set</a:t>
            </a:r>
            <a:br>
              <a:rPr lang="en-US" sz="2400" dirty="0">
                <a:solidFill>
                  <a:srgbClr val="76858D"/>
                </a:solidFill>
                <a:latin typeface="Helvetica Neue" panose="020B0604020202020204" charset="0"/>
                <a:sym typeface="Arial"/>
              </a:rPr>
            </a:br>
            <a:r>
              <a:rPr lang="en-US" sz="2400" dirty="0">
                <a:solidFill>
                  <a:srgbClr val="76858D"/>
                </a:solidFill>
                <a:latin typeface="Helvetica Neue" panose="020B0604020202020204" charset="0"/>
                <a:sym typeface="Arial"/>
              </a:rPr>
              <a:t>up time</a:t>
            </a:r>
          </a:p>
        </p:txBody>
      </p:sp>
      <p:sp>
        <p:nvSpPr>
          <p:cNvPr id="20" name="Shape 207"/>
          <p:cNvSpPr txBox="1"/>
          <p:nvPr/>
        </p:nvSpPr>
        <p:spPr>
          <a:xfrm>
            <a:off x="8653302" y="4176171"/>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High procedure costs</a:t>
            </a:r>
          </a:p>
        </p:txBody>
      </p:sp>
      <p:sp>
        <p:nvSpPr>
          <p:cNvPr id="22" name="Shape 201"/>
          <p:cNvSpPr txBox="1"/>
          <p:nvPr/>
        </p:nvSpPr>
        <p:spPr>
          <a:xfrm>
            <a:off x="1393419" y="4179206"/>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No haptic feedback</a:t>
            </a:r>
            <a:endParaRPr lang="en-US" sz="2400" dirty="0">
              <a:solidFill>
                <a:srgbClr val="76858D"/>
              </a:solidFill>
              <a:latin typeface="Helvetica Neue" panose="020B0604020202020204" charset="0"/>
            </a:endParaRPr>
          </a:p>
        </p:txBody>
      </p:sp>
    </p:spTree>
    <p:extLst>
      <p:ext uri="{BB962C8B-B14F-4D97-AF65-F5344CB8AC3E}">
        <p14:creationId xmlns:p14="http://schemas.microsoft.com/office/powerpoint/2010/main" val="958993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6" grpId="0" animBg="1"/>
      <p:bldP spid="21" grpId="0" animBg="1"/>
      <p:bldP spid="12" grpId="0"/>
      <p:bldP spid="18" grpId="0"/>
      <p:bldP spid="19"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484" y="1263335"/>
            <a:ext cx="994410" cy="5554270"/>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err="1"/>
              <a:t>Senhance</a:t>
            </a:r>
            <a:r>
              <a:rPr lang="en-US" dirty="0"/>
              <a:t> Surgery</a:t>
            </a:r>
          </a:p>
        </p:txBody>
      </p:sp>
      <p:sp>
        <p:nvSpPr>
          <p:cNvPr id="5" name="Slide Number Placeholder 4"/>
          <p:cNvSpPr>
            <a:spLocks noGrp="1"/>
          </p:cNvSpPr>
          <p:nvPr>
            <p:ph type="sldNum" sz="quarter" idx="12"/>
          </p:nvPr>
        </p:nvSpPr>
        <p:spPr/>
        <p:txBody>
          <a:bodyPr/>
          <a:lstStyle/>
          <a:p>
            <a:fld id="{42D9202E-547A-7B47-8FBC-57C449E4387D}" type="slidenum">
              <a:rPr lang="en-US" smtClean="0"/>
              <a:t>11</a:t>
            </a:fld>
            <a:endParaRPr lang="en-US"/>
          </a:p>
        </p:txBody>
      </p:sp>
      <p:sp>
        <p:nvSpPr>
          <p:cNvPr id="9" name="Shape 840"/>
          <p:cNvSpPr txBox="1">
            <a:spLocks/>
          </p:cNvSpPr>
          <p:nvPr/>
        </p:nvSpPr>
        <p:spPr>
          <a:xfrm>
            <a:off x="1213894" y="6008450"/>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Advanced technology with responsible economics: </a:t>
            </a:r>
            <a:r>
              <a:rPr lang="en-US" sz="1800" dirty="0">
                <a:ea typeface="Arial"/>
                <a:cs typeface="Arial"/>
                <a:sym typeface="Arial"/>
              </a:rPr>
              <a:t>Managing operative costs effectively</a:t>
            </a:r>
          </a:p>
        </p:txBody>
      </p:sp>
      <p:sp>
        <p:nvSpPr>
          <p:cNvPr id="10" name="Shape 840"/>
          <p:cNvSpPr txBox="1">
            <a:spLocks/>
          </p:cNvSpPr>
          <p:nvPr/>
        </p:nvSpPr>
        <p:spPr>
          <a:xfrm>
            <a:off x="1213894" y="5059427"/>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Eye-sensing camera control: </a:t>
            </a:r>
            <a:r>
              <a:rPr lang="en-US" sz="1800" dirty="0">
                <a:ea typeface="Arial"/>
                <a:cs typeface="Arial"/>
                <a:sym typeface="Arial"/>
              </a:rPr>
              <a:t>Increases surgeon control over vision and multiple instruments</a:t>
            </a:r>
          </a:p>
        </p:txBody>
      </p:sp>
      <p:sp>
        <p:nvSpPr>
          <p:cNvPr id="11" name="Shape 840"/>
          <p:cNvSpPr txBox="1">
            <a:spLocks/>
          </p:cNvSpPr>
          <p:nvPr/>
        </p:nvSpPr>
        <p:spPr>
          <a:xfrm>
            <a:off x="1213894" y="4110404"/>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The security of haptics: </a:t>
            </a:r>
            <a:r>
              <a:rPr lang="en-US" sz="1800" dirty="0">
                <a:ea typeface="Arial"/>
                <a:cs typeface="Arial"/>
                <a:sym typeface="Arial"/>
              </a:rPr>
              <a:t>Safe management of the operation by retaining sensing of touch</a:t>
            </a:r>
          </a:p>
        </p:txBody>
      </p:sp>
      <p:sp>
        <p:nvSpPr>
          <p:cNvPr id="12" name="Shape 840"/>
          <p:cNvSpPr txBox="1">
            <a:spLocks/>
          </p:cNvSpPr>
          <p:nvPr/>
        </p:nvSpPr>
        <p:spPr>
          <a:xfrm>
            <a:off x="1213894" y="1263335"/>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Builds on the foundation of laparoscopy:</a:t>
            </a:r>
            <a:r>
              <a:rPr lang="en-US" sz="1800" dirty="0">
                <a:ea typeface="Arial"/>
                <a:cs typeface="Arial"/>
                <a:sym typeface="Arial"/>
              </a:rPr>
              <a:t> Highly efficient operations with minimal additional docking time or change to technique</a:t>
            </a:r>
          </a:p>
        </p:txBody>
      </p:sp>
      <p:sp>
        <p:nvSpPr>
          <p:cNvPr id="13" name="Shape 840"/>
          <p:cNvSpPr txBox="1">
            <a:spLocks/>
          </p:cNvSpPr>
          <p:nvPr/>
        </p:nvSpPr>
        <p:spPr>
          <a:xfrm>
            <a:off x="1213894" y="3161381"/>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Comfortable ergonomics: </a:t>
            </a:r>
            <a:r>
              <a:rPr lang="en-US" sz="1800" dirty="0">
                <a:ea typeface="Arial"/>
                <a:cs typeface="Arial"/>
                <a:sym typeface="Arial"/>
              </a:rPr>
              <a:t>Increased comfort and reduced strain for the surgeon</a:t>
            </a:r>
          </a:p>
        </p:txBody>
      </p:sp>
      <p:sp>
        <p:nvSpPr>
          <p:cNvPr id="14" name="Shape 840"/>
          <p:cNvSpPr txBox="1">
            <a:spLocks/>
          </p:cNvSpPr>
          <p:nvPr/>
        </p:nvSpPr>
        <p:spPr>
          <a:xfrm>
            <a:off x="1213894" y="2212358"/>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Robotic precision: </a:t>
            </a:r>
            <a:r>
              <a:rPr lang="en-US" sz="1800" dirty="0">
                <a:solidFill>
                  <a:schemeClr val="dk1"/>
                </a:solidFill>
                <a:ea typeface="Arial"/>
                <a:cs typeface="Arial"/>
                <a:sym typeface="Arial"/>
              </a:rPr>
              <a:t>Performing precise, complex surgery in </a:t>
            </a:r>
            <a:r>
              <a:rPr lang="en-US" sz="1800" dirty="0">
                <a:ea typeface="Arial"/>
                <a:cs typeface="Arial"/>
                <a:sym typeface="Arial"/>
              </a:rPr>
              <a:t>a more</a:t>
            </a:r>
            <a:r>
              <a:rPr lang="en-US" sz="1800" dirty="0">
                <a:solidFill>
                  <a:schemeClr val="dk1"/>
                </a:solidFill>
                <a:ea typeface="Arial"/>
                <a:cs typeface="Arial"/>
                <a:sym typeface="Arial"/>
              </a:rPr>
              <a:t> minimally invasive manne</a:t>
            </a:r>
            <a:r>
              <a:rPr lang="en-US" sz="1800" dirty="0">
                <a:ea typeface="Arial"/>
                <a:cs typeface="Arial"/>
                <a:sym typeface="Arial"/>
              </a:rPr>
              <a:t>r</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507" y="1524928"/>
            <a:ext cx="3016730" cy="2014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7507" y="3657266"/>
            <a:ext cx="3016730" cy="2293182"/>
          </a:xfrm>
          <a:prstGeom prst="rect">
            <a:avLst/>
          </a:prstGeom>
        </p:spPr>
      </p:pic>
      <p:pic>
        <p:nvPicPr>
          <p:cNvPr id="15" name="Picture 14"/>
          <p:cNvPicPr>
            <a:picLocks noChangeAspect="1"/>
          </p:cNvPicPr>
          <p:nvPr/>
        </p:nvPicPr>
        <p:blipFill>
          <a:blip r:embed="rId5"/>
          <a:stretch>
            <a:fillRect/>
          </a:stretch>
        </p:blipFill>
        <p:spPr>
          <a:xfrm>
            <a:off x="429009" y="2345505"/>
            <a:ext cx="575361" cy="552944"/>
          </a:xfrm>
          <a:prstGeom prst="rect">
            <a:avLst/>
          </a:prstGeom>
        </p:spPr>
      </p:pic>
      <p:pic>
        <p:nvPicPr>
          <p:cNvPr id="19" name="Picture 18"/>
          <p:cNvPicPr>
            <a:picLocks noChangeAspect="1"/>
          </p:cNvPicPr>
          <p:nvPr/>
        </p:nvPicPr>
        <p:blipFill>
          <a:blip r:embed="rId6"/>
          <a:stretch>
            <a:fillRect/>
          </a:stretch>
        </p:blipFill>
        <p:spPr>
          <a:xfrm>
            <a:off x="436481" y="3294528"/>
            <a:ext cx="560416" cy="552944"/>
          </a:xfrm>
          <a:prstGeom prst="rect">
            <a:avLst/>
          </a:prstGeom>
        </p:spPr>
      </p:pic>
      <p:pic>
        <p:nvPicPr>
          <p:cNvPr id="20" name="Picture 19"/>
          <p:cNvPicPr>
            <a:picLocks noChangeAspect="1"/>
          </p:cNvPicPr>
          <p:nvPr/>
        </p:nvPicPr>
        <p:blipFill>
          <a:blip r:embed="rId7"/>
          <a:stretch>
            <a:fillRect/>
          </a:stretch>
        </p:blipFill>
        <p:spPr>
          <a:xfrm>
            <a:off x="429009" y="4243551"/>
            <a:ext cx="575361" cy="552944"/>
          </a:xfrm>
          <a:prstGeom prst="rect">
            <a:avLst/>
          </a:prstGeom>
        </p:spPr>
      </p:pic>
      <p:pic>
        <p:nvPicPr>
          <p:cNvPr id="21" name="Picture 20"/>
          <p:cNvPicPr>
            <a:picLocks noChangeAspect="1"/>
          </p:cNvPicPr>
          <p:nvPr/>
        </p:nvPicPr>
        <p:blipFill>
          <a:blip r:embed="rId8"/>
          <a:stretch>
            <a:fillRect/>
          </a:stretch>
        </p:blipFill>
        <p:spPr>
          <a:xfrm>
            <a:off x="436481" y="5192574"/>
            <a:ext cx="560416" cy="552944"/>
          </a:xfrm>
          <a:prstGeom prst="rect">
            <a:avLst/>
          </a:prstGeom>
        </p:spPr>
      </p:pic>
      <p:pic>
        <p:nvPicPr>
          <p:cNvPr id="22" name="Picture 21"/>
          <p:cNvPicPr>
            <a:picLocks noChangeAspect="1"/>
          </p:cNvPicPr>
          <p:nvPr/>
        </p:nvPicPr>
        <p:blipFill>
          <a:blip r:embed="rId9"/>
          <a:stretch>
            <a:fillRect/>
          </a:stretch>
        </p:blipFill>
        <p:spPr>
          <a:xfrm>
            <a:off x="432745" y="6137861"/>
            <a:ext cx="567888" cy="560416"/>
          </a:xfrm>
          <a:prstGeom prst="rect">
            <a:avLst/>
          </a:prstGeom>
        </p:spPr>
      </p:pic>
      <p:pic>
        <p:nvPicPr>
          <p:cNvPr id="23" name="Picture 22"/>
          <p:cNvPicPr>
            <a:picLocks noChangeAspect="1"/>
          </p:cNvPicPr>
          <p:nvPr/>
        </p:nvPicPr>
        <p:blipFill>
          <a:blip r:embed="rId10"/>
          <a:stretch>
            <a:fillRect/>
          </a:stretch>
        </p:blipFill>
        <p:spPr>
          <a:xfrm>
            <a:off x="440217" y="1392746"/>
            <a:ext cx="552944" cy="560416"/>
          </a:xfrm>
          <a:prstGeom prst="rect">
            <a:avLst/>
          </a:prstGeom>
        </p:spPr>
      </p:pic>
    </p:spTree>
    <p:extLst>
      <p:ext uri="{BB962C8B-B14F-4D97-AF65-F5344CB8AC3E}">
        <p14:creationId xmlns:p14="http://schemas.microsoft.com/office/powerpoint/2010/main" val="5472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12" name="Shape 840"/>
          <p:cNvSpPr txBox="1">
            <a:spLocks/>
          </p:cNvSpPr>
          <p:nvPr/>
        </p:nvSpPr>
        <p:spPr>
          <a:xfrm>
            <a:off x="1213894" y="1263335"/>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Builds on the foundation of laparoscopy:</a:t>
            </a:r>
            <a:r>
              <a:rPr lang="en-US" sz="1800" dirty="0">
                <a:ea typeface="Arial"/>
                <a:cs typeface="Arial"/>
                <a:sym typeface="Arial"/>
              </a:rPr>
              <a:t> Highly efficient operations with minimal additional docking time or change to technique</a:t>
            </a:r>
          </a:p>
        </p:txBody>
      </p:sp>
      <p:sp>
        <p:nvSpPr>
          <p:cNvPr id="24" name="Rectangle 23"/>
          <p:cNvSpPr/>
          <p:nvPr/>
        </p:nvSpPr>
        <p:spPr>
          <a:xfrm>
            <a:off x="216207" y="1267136"/>
            <a:ext cx="994410" cy="822158"/>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440217" y="1392746"/>
            <a:ext cx="552944" cy="560416"/>
          </a:xfrm>
          <a:prstGeom prst="rect">
            <a:avLst/>
          </a:prstGeom>
        </p:spPr>
      </p:pic>
      <p:sp>
        <p:nvSpPr>
          <p:cNvPr id="7" name="Rectangle 6"/>
          <p:cNvSpPr/>
          <p:nvPr/>
        </p:nvSpPr>
        <p:spPr>
          <a:xfrm>
            <a:off x="125260" y="1174568"/>
            <a:ext cx="8447137" cy="1037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125620"/>
            <a:ext cx="8685235" cy="4732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4334" y="1517401"/>
            <a:ext cx="3009904" cy="2021527"/>
          </a:xfrm>
          <a:prstGeom prst="rect">
            <a:avLst/>
          </a:prstGeom>
          <a:ln>
            <a:noFill/>
          </a:ln>
          <a:effectLst/>
        </p:spPr>
      </p:pic>
      <p:sp>
        <p:nvSpPr>
          <p:cNvPr id="6" name="Title 5"/>
          <p:cNvSpPr>
            <a:spLocks noGrp="1"/>
          </p:cNvSpPr>
          <p:nvPr>
            <p:ph type="title"/>
          </p:nvPr>
        </p:nvSpPr>
        <p:spPr/>
        <p:txBody>
          <a:bodyPr>
            <a:normAutofit fontScale="90000"/>
          </a:bodyPr>
          <a:lstStyle/>
          <a:p>
            <a:r>
              <a:rPr lang="en-US" dirty="0" err="1"/>
              <a:t>Senhance</a:t>
            </a:r>
            <a:r>
              <a:rPr lang="en-US" dirty="0"/>
              <a:t> – Leveraging Laparoscopic Experience</a:t>
            </a:r>
          </a:p>
        </p:txBody>
      </p:sp>
      <p:sp>
        <p:nvSpPr>
          <p:cNvPr id="5" name="Slide Number Placeholder 4"/>
          <p:cNvSpPr>
            <a:spLocks noGrp="1"/>
          </p:cNvSpPr>
          <p:nvPr>
            <p:ph type="sldNum" sz="quarter" idx="12"/>
          </p:nvPr>
        </p:nvSpPr>
        <p:spPr/>
        <p:txBody>
          <a:bodyPr/>
          <a:lstStyle/>
          <a:p>
            <a:fld id="{42D9202E-547A-7B47-8FBC-57C449E4387D}" type="slidenum">
              <a:rPr lang="en-US" smtClean="0"/>
              <a:t>12</a:t>
            </a:fld>
            <a:endParaRPr lang="en-US"/>
          </a:p>
        </p:txBody>
      </p:sp>
      <p:sp>
        <p:nvSpPr>
          <p:cNvPr id="4" name="TextBox 3"/>
          <p:cNvSpPr txBox="1"/>
          <p:nvPr/>
        </p:nvSpPr>
        <p:spPr>
          <a:xfrm>
            <a:off x="284485" y="2412518"/>
            <a:ext cx="8116263" cy="3067506"/>
          </a:xfrm>
          <a:prstGeom prst="rect">
            <a:avLst/>
          </a:prstGeom>
          <a:noFill/>
        </p:spPr>
        <p:txBody>
          <a:bodyPr wrap="square" rtlCol="0">
            <a:spAutoFit/>
          </a:bodyPr>
          <a:lstStyle/>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rPr>
              <a:t>Multi-port system </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rPr>
              <a:t>Laparoscopic motion</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rPr>
              <a:t>Utilizes standard laparoscopic trocars</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rPr>
              <a:t>5mm instruments</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rPr>
              <a:t>Force sensing for minimal torque</a:t>
            </a: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4334" y="3625666"/>
            <a:ext cx="3009904" cy="2359541"/>
          </a:xfrm>
          <a:prstGeom prst="rect">
            <a:avLst/>
          </a:prstGeom>
          <a:ln>
            <a:noFill/>
          </a:ln>
          <a:effectLst/>
        </p:spPr>
      </p:pic>
    </p:spTree>
    <p:extLst>
      <p:ext uri="{BB962C8B-B14F-4D97-AF65-F5344CB8AC3E}">
        <p14:creationId xmlns:p14="http://schemas.microsoft.com/office/powerpoint/2010/main" val="724625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animBg="1"/>
      <p:bldP spid="7" grpId="0" animBg="1"/>
      <p:bldP spid="18"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16207" y="3862106"/>
            <a:ext cx="994410" cy="905184"/>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436481" y="4038226"/>
            <a:ext cx="560416" cy="552944"/>
          </a:xfrm>
          <a:prstGeom prst="rect">
            <a:avLst/>
          </a:prstGeom>
        </p:spPr>
      </p:pic>
      <p:sp>
        <p:nvSpPr>
          <p:cNvPr id="31" name="TextBox 30"/>
          <p:cNvSpPr txBox="1"/>
          <p:nvPr/>
        </p:nvSpPr>
        <p:spPr>
          <a:xfrm>
            <a:off x="219484" y="4961978"/>
            <a:ext cx="4502828" cy="1313180"/>
          </a:xfrm>
          <a:prstGeom prst="rect">
            <a:avLst/>
          </a:prstGeom>
          <a:noFill/>
        </p:spPr>
        <p:txBody>
          <a:bodyPr wrap="square" rtlCol="0">
            <a:spAutoFit/>
          </a:bodyPr>
          <a:lstStyle/>
          <a:p>
            <a:pPr marL="301752" indent="-301752">
              <a:lnSpc>
                <a:spcPct val="100000"/>
              </a:lnSpc>
              <a:buClr>
                <a:srgbClr val="595959"/>
              </a:buClr>
              <a:buSzPct val="100000"/>
              <a:buFont typeface="Arial" panose="020B0604020202020204" pitchFamily="34" charset="0"/>
              <a:buChar char="•"/>
            </a:pPr>
            <a:r>
              <a:rPr lang="en-US" sz="2200" dirty="0">
                <a:solidFill>
                  <a:srgbClr val="595959"/>
                </a:solidFill>
                <a:latin typeface="Helvetica Neue"/>
              </a:rPr>
              <a:t>Seated at console</a:t>
            </a:r>
          </a:p>
          <a:p>
            <a:pPr marL="301752" indent="-301752">
              <a:lnSpc>
                <a:spcPct val="100000"/>
              </a:lnSpc>
              <a:spcBef>
                <a:spcPts val="800"/>
              </a:spcBef>
              <a:buClr>
                <a:srgbClr val="595959"/>
              </a:buClr>
              <a:buSzPct val="100000"/>
              <a:buFont typeface="Arial" panose="020B0604020202020204" pitchFamily="34" charset="0"/>
              <a:buChar char="•"/>
            </a:pPr>
            <a:r>
              <a:rPr lang="en-US" sz="2200" dirty="0">
                <a:solidFill>
                  <a:srgbClr val="595959"/>
                </a:solidFill>
                <a:latin typeface="Helvetica Neue"/>
              </a:rPr>
              <a:t>Easy hand repositioning</a:t>
            </a:r>
          </a:p>
          <a:p>
            <a:pPr marL="301752" indent="-301752">
              <a:lnSpc>
                <a:spcPct val="100000"/>
              </a:lnSpc>
              <a:spcBef>
                <a:spcPts val="800"/>
              </a:spcBef>
              <a:buClr>
                <a:srgbClr val="595959"/>
              </a:buClr>
              <a:buSzPct val="100000"/>
              <a:buFont typeface="Arial" panose="020B0604020202020204" pitchFamily="34" charset="0"/>
              <a:buChar char="•"/>
            </a:pPr>
            <a:r>
              <a:rPr lang="en-US" sz="2200" dirty="0">
                <a:solidFill>
                  <a:srgbClr val="595959"/>
                </a:solidFill>
                <a:latin typeface="Helvetica Neue"/>
              </a:rPr>
              <a:t>Ability to pause</a:t>
            </a:r>
          </a:p>
        </p:txBody>
      </p:sp>
      <p:sp>
        <p:nvSpPr>
          <p:cNvPr id="13" name="Shape 840"/>
          <p:cNvSpPr txBox="1">
            <a:spLocks/>
          </p:cNvSpPr>
          <p:nvPr/>
        </p:nvSpPr>
        <p:spPr>
          <a:xfrm>
            <a:off x="1213894" y="3905079"/>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Comfortable ergonomics: </a:t>
            </a:r>
            <a:r>
              <a:rPr lang="en-US" sz="1800" dirty="0">
                <a:ea typeface="Arial"/>
                <a:cs typeface="Arial"/>
                <a:sym typeface="Arial"/>
              </a:rPr>
              <a:t>Increased comfort and reduced strain for the surgeon</a:t>
            </a:r>
          </a:p>
        </p:txBody>
      </p:sp>
      <p:sp>
        <p:nvSpPr>
          <p:cNvPr id="24" name="Rectangle 23"/>
          <p:cNvSpPr/>
          <p:nvPr/>
        </p:nvSpPr>
        <p:spPr>
          <a:xfrm>
            <a:off x="216207" y="1267136"/>
            <a:ext cx="994410" cy="905184"/>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err="1"/>
              <a:t>Senhance</a:t>
            </a:r>
            <a:r>
              <a:rPr lang="en-US" dirty="0"/>
              <a:t> – Robotic Benefits</a:t>
            </a:r>
          </a:p>
        </p:txBody>
      </p:sp>
      <p:sp>
        <p:nvSpPr>
          <p:cNvPr id="5" name="Slide Number Placeholder 4"/>
          <p:cNvSpPr>
            <a:spLocks noGrp="1"/>
          </p:cNvSpPr>
          <p:nvPr>
            <p:ph type="sldNum" sz="quarter" idx="12"/>
          </p:nvPr>
        </p:nvSpPr>
        <p:spPr/>
        <p:txBody>
          <a:bodyPr/>
          <a:lstStyle/>
          <a:p>
            <a:fld id="{42D9202E-547A-7B47-8FBC-57C449E4387D}" type="slidenum">
              <a:rPr lang="en-US" smtClean="0"/>
              <a:t>13</a:t>
            </a:fld>
            <a:endParaRPr lang="en-US"/>
          </a:p>
        </p:txBody>
      </p:sp>
      <p:sp>
        <p:nvSpPr>
          <p:cNvPr id="14" name="Shape 840"/>
          <p:cNvSpPr txBox="1">
            <a:spLocks/>
          </p:cNvSpPr>
          <p:nvPr/>
        </p:nvSpPr>
        <p:spPr>
          <a:xfrm>
            <a:off x="1213894" y="1297960"/>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Robotic precision: </a:t>
            </a:r>
            <a:r>
              <a:rPr lang="en-US" sz="1800" dirty="0">
                <a:solidFill>
                  <a:schemeClr val="dk1"/>
                </a:solidFill>
                <a:ea typeface="Arial"/>
                <a:cs typeface="Arial"/>
                <a:sym typeface="Arial"/>
              </a:rPr>
              <a:t>Performing precise, complex surgery in </a:t>
            </a:r>
            <a:r>
              <a:rPr lang="en-US" sz="1800" dirty="0">
                <a:ea typeface="Arial"/>
                <a:cs typeface="Arial"/>
                <a:sym typeface="Arial"/>
              </a:rPr>
              <a:t>a more</a:t>
            </a:r>
            <a:r>
              <a:rPr lang="en-US" sz="1800" dirty="0">
                <a:solidFill>
                  <a:schemeClr val="dk1"/>
                </a:solidFill>
                <a:ea typeface="Arial"/>
                <a:cs typeface="Arial"/>
                <a:sym typeface="Arial"/>
              </a:rPr>
              <a:t> minimally invasive manne</a:t>
            </a:r>
            <a:r>
              <a:rPr lang="en-US" sz="1800" dirty="0">
                <a:ea typeface="Arial"/>
                <a:cs typeface="Arial"/>
                <a:sym typeface="Arial"/>
              </a:rPr>
              <a:t>r</a:t>
            </a:r>
          </a:p>
        </p:txBody>
      </p:sp>
      <p:pic>
        <p:nvPicPr>
          <p:cNvPr id="26" name="Picture 25"/>
          <p:cNvPicPr>
            <a:picLocks noChangeAspect="1"/>
          </p:cNvPicPr>
          <p:nvPr/>
        </p:nvPicPr>
        <p:blipFill>
          <a:blip r:embed="rId4"/>
          <a:stretch>
            <a:fillRect/>
          </a:stretch>
        </p:blipFill>
        <p:spPr>
          <a:xfrm>
            <a:off x="429009" y="1431107"/>
            <a:ext cx="575361" cy="552944"/>
          </a:xfrm>
          <a:prstGeom prst="rect">
            <a:avLst/>
          </a:prstGeom>
        </p:spPr>
      </p:pic>
      <p:sp>
        <p:nvSpPr>
          <p:cNvPr id="28" name="Rectangle 27"/>
          <p:cNvSpPr/>
          <p:nvPr/>
        </p:nvSpPr>
        <p:spPr>
          <a:xfrm>
            <a:off x="125260" y="1174568"/>
            <a:ext cx="8447137" cy="1037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09162" y="2354194"/>
            <a:ext cx="4042407" cy="1600438"/>
          </a:xfrm>
          <a:prstGeom prst="rect">
            <a:avLst/>
          </a:prstGeom>
          <a:noFill/>
        </p:spPr>
        <p:txBody>
          <a:bodyPr wrap="square" rtlCol="0">
            <a:spAutoFit/>
          </a:bodyPr>
          <a:lstStyle/>
          <a:p>
            <a:pPr marL="301752" indent="-301752">
              <a:lnSpc>
                <a:spcPct val="100000"/>
              </a:lnSpc>
              <a:spcBef>
                <a:spcPts val="800"/>
              </a:spcBef>
              <a:buClr>
                <a:srgbClr val="595959"/>
              </a:buClr>
              <a:buSzPct val="100000"/>
              <a:buFont typeface="Arial" panose="020B0604020202020204" pitchFamily="34" charset="0"/>
              <a:buChar char="•"/>
            </a:pPr>
            <a:r>
              <a:rPr lang="en-US" sz="2200" dirty="0">
                <a:solidFill>
                  <a:srgbClr val="595959"/>
                </a:solidFill>
                <a:latin typeface="Helvetica Neue"/>
              </a:rPr>
              <a:t>HD3D vision</a:t>
            </a:r>
          </a:p>
          <a:p>
            <a:pPr marL="301752" indent="-301752">
              <a:lnSpc>
                <a:spcPct val="100000"/>
              </a:lnSpc>
              <a:spcBef>
                <a:spcPts val="800"/>
              </a:spcBef>
              <a:spcAft>
                <a:spcPts val="400"/>
              </a:spcAft>
              <a:buClr>
                <a:srgbClr val="595959"/>
              </a:buClr>
              <a:buSzPct val="100000"/>
              <a:buFont typeface="Arial" panose="020B0604020202020204" pitchFamily="34" charset="0"/>
              <a:buChar char="•"/>
            </a:pPr>
            <a:r>
              <a:rPr lang="en-US" sz="2200" dirty="0">
                <a:solidFill>
                  <a:srgbClr val="595959"/>
                </a:solidFill>
                <a:latin typeface="Helvetica Neue"/>
              </a:rPr>
              <a:t>Small incisions for minimal trauma (5-mm instruments) </a:t>
            </a:r>
          </a:p>
          <a:p>
            <a:pPr marL="301752" indent="-301752"/>
            <a:endParaRPr lang="en-US" sz="2200" dirty="0"/>
          </a:p>
        </p:txBody>
      </p:sp>
      <p:sp>
        <p:nvSpPr>
          <p:cNvPr id="7" name="TextBox 6"/>
          <p:cNvSpPr txBox="1"/>
          <p:nvPr/>
        </p:nvSpPr>
        <p:spPr>
          <a:xfrm>
            <a:off x="219484" y="2354194"/>
            <a:ext cx="4502828" cy="1313180"/>
          </a:xfrm>
          <a:prstGeom prst="rect">
            <a:avLst/>
          </a:prstGeom>
          <a:noFill/>
        </p:spPr>
        <p:txBody>
          <a:bodyPr wrap="square" rtlCol="0">
            <a:spAutoFit/>
          </a:bodyPr>
          <a:lstStyle/>
          <a:p>
            <a:pPr marL="301752" indent="-301752">
              <a:lnSpc>
                <a:spcPct val="100000"/>
              </a:lnSpc>
              <a:buClr>
                <a:srgbClr val="595959"/>
              </a:buClr>
              <a:buSzPct val="100000"/>
              <a:buFont typeface="Arial" panose="020B0604020202020204" pitchFamily="34" charset="0"/>
              <a:buChar char="•"/>
            </a:pPr>
            <a:r>
              <a:rPr lang="en-US" sz="2200" dirty="0">
                <a:solidFill>
                  <a:srgbClr val="595959"/>
                </a:solidFill>
                <a:latin typeface="Helvetica Neue"/>
              </a:rPr>
              <a:t>Scaled motion</a:t>
            </a:r>
          </a:p>
          <a:p>
            <a:pPr marL="301752" indent="-301752">
              <a:lnSpc>
                <a:spcPct val="100000"/>
              </a:lnSpc>
              <a:spcBef>
                <a:spcPts val="800"/>
              </a:spcBef>
              <a:buClr>
                <a:srgbClr val="595959"/>
              </a:buClr>
              <a:buSzPct val="100000"/>
              <a:buFont typeface="Arial" panose="020B0604020202020204" pitchFamily="34" charset="0"/>
              <a:buChar char="•"/>
            </a:pPr>
            <a:r>
              <a:rPr lang="en-US" sz="2200" dirty="0">
                <a:solidFill>
                  <a:srgbClr val="595959"/>
                </a:solidFill>
                <a:latin typeface="Helvetica Neue"/>
              </a:rPr>
              <a:t>Tremor filtration</a:t>
            </a:r>
          </a:p>
          <a:p>
            <a:pPr marL="301752" indent="-301752">
              <a:lnSpc>
                <a:spcPct val="100000"/>
              </a:lnSpc>
              <a:spcBef>
                <a:spcPts val="800"/>
              </a:spcBef>
              <a:buClr>
                <a:srgbClr val="595959"/>
              </a:buClr>
              <a:buSzPct val="100000"/>
              <a:buFont typeface="Arial" panose="020B0604020202020204" pitchFamily="34" charset="0"/>
              <a:buChar char="•"/>
            </a:pPr>
            <a:r>
              <a:rPr lang="en-US" sz="2200" dirty="0">
                <a:solidFill>
                  <a:srgbClr val="595959"/>
                </a:solidFill>
                <a:latin typeface="Helvetica Neue"/>
              </a:rPr>
              <a:t>Articulating instrument options </a:t>
            </a:r>
          </a:p>
        </p:txBody>
      </p:sp>
      <p:sp>
        <p:nvSpPr>
          <p:cNvPr id="16" name="Rectangle 15"/>
          <p:cNvSpPr/>
          <p:nvPr/>
        </p:nvSpPr>
        <p:spPr>
          <a:xfrm>
            <a:off x="125260" y="2287514"/>
            <a:ext cx="8207210" cy="1444908"/>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09162" y="4961978"/>
            <a:ext cx="4042407" cy="1261884"/>
          </a:xfrm>
          <a:prstGeom prst="rect">
            <a:avLst/>
          </a:prstGeom>
          <a:noFill/>
        </p:spPr>
        <p:txBody>
          <a:bodyPr wrap="square" rtlCol="0">
            <a:spAutoFit/>
          </a:bodyPr>
          <a:lstStyle/>
          <a:p>
            <a:pPr marL="301752" indent="-301752">
              <a:lnSpc>
                <a:spcPct val="100000"/>
              </a:lnSpc>
              <a:spcBef>
                <a:spcPts val="800"/>
              </a:spcBef>
              <a:buClr>
                <a:srgbClr val="595959"/>
              </a:buClr>
              <a:buSzPct val="100000"/>
              <a:buFont typeface="Arial" panose="020B0604020202020204" pitchFamily="34" charset="0"/>
              <a:buChar char="•"/>
            </a:pPr>
            <a:r>
              <a:rPr lang="en-US" sz="2200" dirty="0">
                <a:solidFill>
                  <a:srgbClr val="595959"/>
                </a:solidFill>
                <a:latin typeface="Helvetica Neue"/>
              </a:rPr>
              <a:t>Stable camera</a:t>
            </a:r>
          </a:p>
          <a:p>
            <a:pPr marL="301752" indent="-301752">
              <a:lnSpc>
                <a:spcPct val="100000"/>
              </a:lnSpc>
              <a:spcBef>
                <a:spcPts val="800"/>
              </a:spcBef>
              <a:spcAft>
                <a:spcPts val="400"/>
              </a:spcAft>
              <a:buClr>
                <a:srgbClr val="595959"/>
              </a:buClr>
              <a:buSzPct val="100000"/>
              <a:buFont typeface="Arial" panose="020B0604020202020204" pitchFamily="34" charset="0"/>
              <a:buChar char="•"/>
            </a:pPr>
            <a:r>
              <a:rPr lang="en-US" sz="2200" dirty="0">
                <a:solidFill>
                  <a:srgbClr val="595959"/>
                </a:solidFill>
                <a:latin typeface="Helvetica Neue"/>
              </a:rPr>
              <a:t>Stable instruments</a:t>
            </a:r>
          </a:p>
          <a:p>
            <a:pPr marL="301752" indent="-301752"/>
            <a:endParaRPr lang="en-US" sz="2200" dirty="0"/>
          </a:p>
        </p:txBody>
      </p:sp>
      <p:sp>
        <p:nvSpPr>
          <p:cNvPr id="32" name="Rectangle 31"/>
          <p:cNvSpPr/>
          <p:nvPr/>
        </p:nvSpPr>
        <p:spPr>
          <a:xfrm>
            <a:off x="125260" y="4895298"/>
            <a:ext cx="8207210" cy="1444908"/>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8217074" y="1366221"/>
            <a:ext cx="3702398" cy="4722607"/>
            <a:chOff x="8217074" y="1366221"/>
            <a:chExt cx="3702398" cy="4722607"/>
          </a:xfrm>
        </p:grpSpPr>
        <p:grpSp>
          <p:nvGrpSpPr>
            <p:cNvPr id="36" name="Group 35"/>
            <p:cNvGrpSpPr/>
            <p:nvPr/>
          </p:nvGrpSpPr>
          <p:grpSpPr>
            <a:xfrm>
              <a:off x="8685235" y="1366221"/>
              <a:ext cx="3234237" cy="4722607"/>
              <a:chOff x="8685235" y="1366221"/>
              <a:chExt cx="3234237" cy="4722607"/>
            </a:xfrm>
          </p:grpSpPr>
          <p:sp>
            <p:nvSpPr>
              <p:cNvPr id="18" name="Rectangle 1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Shape 293"/>
              <p:cNvPicPr preferRelativeResize="0"/>
              <p:nvPr/>
            </p:nvPicPr>
            <p:blipFill>
              <a:blip r:embed="rId5">
                <a:alphaModFix/>
              </a:blip>
              <a:stretch>
                <a:fillRect/>
              </a:stretch>
            </p:blipFill>
            <p:spPr>
              <a:xfrm>
                <a:off x="8804285" y="1479966"/>
                <a:ext cx="3009952" cy="2038920"/>
              </a:xfrm>
              <a:prstGeom prst="rect">
                <a:avLst/>
              </a:prstGeom>
              <a:noFill/>
              <a:ln>
                <a:noFill/>
              </a:ln>
            </p:spPr>
          </p:pic>
        </p:grpSp>
        <p:pic>
          <p:nvPicPr>
            <p:cNvPr id="35" name="Shape 301"/>
            <p:cNvPicPr preferRelativeResize="0">
              <a:picLocks noChangeAspect="1"/>
            </p:cNvPicPr>
            <p:nvPr/>
          </p:nvPicPr>
          <p:blipFill rotWithShape="1">
            <a:blip r:embed="rId6">
              <a:alphaModFix/>
            </a:blip>
            <a:srcRect l="-13128" t="-530" r="31081" b="530"/>
            <a:stretch/>
          </p:blipFill>
          <p:spPr>
            <a:xfrm>
              <a:off x="8217074" y="3587201"/>
              <a:ext cx="3591933" cy="2361601"/>
            </a:xfrm>
            <a:prstGeom prst="rect">
              <a:avLst/>
            </a:prstGeom>
            <a:noFill/>
            <a:ln>
              <a:noFill/>
            </a:ln>
          </p:spPr>
        </p:pic>
      </p:grpSp>
      <p:sp>
        <p:nvSpPr>
          <p:cNvPr id="33" name="Rectangle 32"/>
          <p:cNvSpPr/>
          <p:nvPr/>
        </p:nvSpPr>
        <p:spPr>
          <a:xfrm>
            <a:off x="119048" y="3807577"/>
            <a:ext cx="8447137" cy="10055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684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3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P spid="13" grpId="0"/>
      <p:bldP spid="24" grpId="0" animBg="1"/>
      <p:bldP spid="14" grpId="0"/>
      <p:bldP spid="28" grpId="0" animBg="1"/>
      <p:bldP spid="8" grpId="0"/>
      <p:bldP spid="7" grpId="0"/>
      <p:bldP spid="16" grpId="0" animBg="1"/>
      <p:bldP spid="30" grpId="0"/>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5" y="2412518"/>
            <a:ext cx="8116263" cy="3775393"/>
          </a:xfrm>
          <a:prstGeom prst="rect">
            <a:avLst/>
          </a:prstGeom>
          <a:noFill/>
        </p:spPr>
        <p:txBody>
          <a:bodyPr wrap="square" rtlCol="0">
            <a:spAutoFit/>
          </a:bodyPr>
          <a:lstStyle/>
          <a:p>
            <a:pPr>
              <a:spcBef>
                <a:spcPts val="1333"/>
              </a:spcBef>
              <a:spcAft>
                <a:spcPts val="1333"/>
              </a:spcAft>
            </a:pPr>
            <a:r>
              <a:rPr lang="en-US" sz="2800" dirty="0">
                <a:solidFill>
                  <a:srgbClr val="595959"/>
                </a:solidFill>
                <a:latin typeface="Helvetica Neue" panose="020B0604020202020204" charset="0"/>
              </a:rPr>
              <a:t>Safe management of the operation by retaining sensing of touch:</a:t>
            </a:r>
          </a:p>
          <a:p>
            <a:pPr marL="609596" indent="-457200">
              <a:lnSpc>
                <a:spcPct val="100000"/>
              </a:lnSpc>
              <a:spcBef>
                <a:spcPts val="1333"/>
              </a:spcBef>
              <a:spcAft>
                <a:spcPts val="1333"/>
              </a:spcAft>
              <a:buClr>
                <a:srgbClr val="595959"/>
              </a:buClr>
              <a:buSzPct val="100000"/>
              <a:buFont typeface="Arial" panose="020B0604020202020204" pitchFamily="34" charset="0"/>
              <a:buChar char="•"/>
            </a:pPr>
            <a:r>
              <a:rPr lang="en-US" sz="2800" dirty="0">
                <a:solidFill>
                  <a:srgbClr val="595959"/>
                </a:solidFill>
                <a:latin typeface="Helvetica Neue" panose="020B0604020202020204" charset="0"/>
              </a:rPr>
              <a:t>Provides the surgeon with critical safety awareness of objects in and out of field of view</a:t>
            </a:r>
          </a:p>
          <a:p>
            <a:pPr marL="609596" indent="-457200">
              <a:lnSpc>
                <a:spcPct val="100000"/>
              </a:lnSpc>
              <a:spcBef>
                <a:spcPts val="1333"/>
              </a:spcBef>
              <a:spcAft>
                <a:spcPts val="1333"/>
              </a:spcAft>
              <a:buClr>
                <a:srgbClr val="595959"/>
              </a:buClr>
              <a:buSzPct val="100000"/>
              <a:buFont typeface="Arial" panose="020B0604020202020204" pitchFamily="34" charset="0"/>
              <a:buChar char="•"/>
            </a:pPr>
            <a:r>
              <a:rPr lang="en-US" sz="2800" dirty="0">
                <a:solidFill>
                  <a:srgbClr val="595959"/>
                </a:solidFill>
                <a:latin typeface="Helvetica Neue" panose="020B0604020202020204" charset="0"/>
              </a:rPr>
              <a:t>Force-based instrument fulcrum for minimal torque on incision</a:t>
            </a:r>
          </a:p>
        </p:txBody>
      </p:sp>
      <p:sp>
        <p:nvSpPr>
          <p:cNvPr id="24" name="Rectangle 23"/>
          <p:cNvSpPr/>
          <p:nvPr/>
        </p:nvSpPr>
        <p:spPr>
          <a:xfrm>
            <a:off x="216207" y="1267136"/>
            <a:ext cx="994410" cy="822158"/>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a:bodyPr>
          <a:lstStyle/>
          <a:p>
            <a:r>
              <a:rPr lang="en-US" dirty="0" err="1"/>
              <a:t>Senhance</a:t>
            </a:r>
            <a:r>
              <a:rPr lang="en-US" dirty="0"/>
              <a:t> – Haptic Feedback</a:t>
            </a:r>
          </a:p>
        </p:txBody>
      </p:sp>
      <p:sp>
        <p:nvSpPr>
          <p:cNvPr id="5" name="Slide Number Placeholder 4"/>
          <p:cNvSpPr>
            <a:spLocks noGrp="1"/>
          </p:cNvSpPr>
          <p:nvPr>
            <p:ph type="sldNum" sz="quarter" idx="12"/>
          </p:nvPr>
        </p:nvSpPr>
        <p:spPr/>
        <p:txBody>
          <a:bodyPr/>
          <a:lstStyle/>
          <a:p>
            <a:fld id="{42D9202E-547A-7B47-8FBC-57C449E4387D}" type="slidenum">
              <a:rPr lang="en-US" smtClean="0"/>
              <a:t>14</a:t>
            </a:fld>
            <a:endParaRPr lang="en-US"/>
          </a:p>
        </p:txBody>
      </p:sp>
      <p:sp>
        <p:nvSpPr>
          <p:cNvPr id="11" name="Shape 840"/>
          <p:cNvSpPr txBox="1">
            <a:spLocks/>
          </p:cNvSpPr>
          <p:nvPr/>
        </p:nvSpPr>
        <p:spPr>
          <a:xfrm>
            <a:off x="1213894" y="1279528"/>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The security of haptics: </a:t>
            </a:r>
            <a:r>
              <a:rPr lang="en-US" sz="1800" dirty="0">
                <a:ea typeface="Arial"/>
                <a:cs typeface="Arial"/>
                <a:sym typeface="Arial"/>
              </a:rPr>
              <a:t>Safe management of the operation by retaining sensing of touch</a:t>
            </a:r>
          </a:p>
        </p:txBody>
      </p:sp>
      <p:pic>
        <p:nvPicPr>
          <p:cNvPr id="20" name="Picture 19"/>
          <p:cNvPicPr>
            <a:picLocks noChangeAspect="1"/>
          </p:cNvPicPr>
          <p:nvPr/>
        </p:nvPicPr>
        <p:blipFill>
          <a:blip r:embed="rId3"/>
          <a:stretch>
            <a:fillRect/>
          </a:stretch>
        </p:blipFill>
        <p:spPr>
          <a:xfrm>
            <a:off x="429009" y="1412675"/>
            <a:ext cx="575361" cy="552944"/>
          </a:xfrm>
          <a:prstGeom prst="rect">
            <a:avLst/>
          </a:prstGeom>
        </p:spPr>
      </p:pic>
      <p:grpSp>
        <p:nvGrpSpPr>
          <p:cNvPr id="26" name="Group 25"/>
          <p:cNvGrpSpPr/>
          <p:nvPr/>
        </p:nvGrpSpPr>
        <p:grpSpPr>
          <a:xfrm>
            <a:off x="8685235" y="1366221"/>
            <a:ext cx="3234237" cy="4722607"/>
            <a:chOff x="8685235" y="1366221"/>
            <a:chExt cx="3234237" cy="4722607"/>
          </a:xfrm>
        </p:grpSpPr>
        <p:sp>
          <p:nvSpPr>
            <p:cNvPr id="18" name="Rectangle 1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3238"/>
            <a:stretch/>
          </p:blipFill>
          <p:spPr>
            <a:xfrm>
              <a:off x="8791609" y="3719179"/>
              <a:ext cx="3056352" cy="2271108"/>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8960"/>
            <a:stretch/>
          </p:blipFill>
          <p:spPr>
            <a:xfrm>
              <a:off x="8780745" y="1470708"/>
              <a:ext cx="3078080" cy="2149930"/>
            </a:xfrm>
            <a:prstGeom prst="rect">
              <a:avLst/>
            </a:prstGeom>
          </p:spPr>
        </p:pic>
      </p:grpSp>
      <p:sp>
        <p:nvSpPr>
          <p:cNvPr id="7" name="Rectangle 6"/>
          <p:cNvSpPr/>
          <p:nvPr/>
        </p:nvSpPr>
        <p:spPr>
          <a:xfrm>
            <a:off x="125260" y="1174568"/>
            <a:ext cx="8447137" cy="1037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798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11"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5" y="2412518"/>
            <a:ext cx="8116263" cy="3677930"/>
          </a:xfrm>
          <a:prstGeom prst="rect">
            <a:avLst/>
          </a:prstGeom>
          <a:noFill/>
        </p:spPr>
        <p:txBody>
          <a:bodyPr wrap="square" rtlCol="0">
            <a:spAutoFit/>
          </a:bodyPr>
          <a:lstStyle/>
          <a:p>
            <a:pPr marL="609596" indent="-457200">
              <a:lnSpc>
                <a:spcPct val="100000"/>
              </a:lnSpc>
              <a:spcBef>
                <a:spcPts val="1333"/>
              </a:spcBef>
              <a:spcAft>
                <a:spcPts val="1333"/>
              </a:spcAft>
              <a:buClr>
                <a:srgbClr val="595959"/>
              </a:buClr>
              <a:buSzPct val="100000"/>
              <a:buFont typeface="Arial" panose="020B0604020202020204" pitchFamily="34" charset="0"/>
              <a:buChar char="•"/>
            </a:pPr>
            <a:r>
              <a:rPr lang="en-US" sz="2800" dirty="0">
                <a:solidFill>
                  <a:srgbClr val="595959"/>
                </a:solidFill>
                <a:latin typeface="Helvetica Neue" panose="020B0604020202020204" charset="0"/>
              </a:rPr>
              <a:t>Surgeon controls camera by moving eyes &amp; head</a:t>
            </a:r>
          </a:p>
          <a:p>
            <a:pPr marL="609596" indent="-457200">
              <a:lnSpc>
                <a:spcPct val="100000"/>
              </a:lnSpc>
              <a:spcBef>
                <a:spcPts val="1333"/>
              </a:spcBef>
              <a:spcAft>
                <a:spcPts val="1333"/>
              </a:spcAft>
              <a:buClr>
                <a:srgbClr val="595959"/>
              </a:buClr>
              <a:buSzPct val="100000"/>
              <a:buFont typeface="Arial" panose="020B0604020202020204" pitchFamily="34" charset="0"/>
              <a:buChar char="•"/>
            </a:pPr>
            <a:r>
              <a:rPr lang="en-US" sz="2800" dirty="0">
                <a:solidFill>
                  <a:srgbClr val="595959"/>
                </a:solidFill>
                <a:latin typeface="Helvetica Neue" panose="020B0604020202020204" charset="0"/>
              </a:rPr>
              <a:t>Allows surgeon to control camera and two instruments simultaneously</a:t>
            </a:r>
          </a:p>
          <a:p>
            <a:pPr marL="609596" indent="-457200">
              <a:lnSpc>
                <a:spcPct val="100000"/>
              </a:lnSpc>
              <a:spcBef>
                <a:spcPts val="1333"/>
              </a:spcBef>
              <a:spcAft>
                <a:spcPts val="1333"/>
              </a:spcAft>
              <a:buClr>
                <a:srgbClr val="595959"/>
              </a:buClr>
              <a:buSzPct val="100000"/>
              <a:buFont typeface="Arial" panose="020B0604020202020204" pitchFamily="34" charset="0"/>
              <a:buChar char="•"/>
            </a:pPr>
            <a:r>
              <a:rPr lang="en-US" sz="2800" dirty="0">
                <a:solidFill>
                  <a:srgbClr val="595959"/>
                </a:solidFill>
                <a:latin typeface="Helvetica Neue" panose="020B0604020202020204" charset="0"/>
              </a:rPr>
              <a:t>Improves procedure workflow</a:t>
            </a:r>
          </a:p>
          <a:p>
            <a:pPr marL="609596" indent="-457200">
              <a:lnSpc>
                <a:spcPct val="100000"/>
              </a:lnSpc>
              <a:spcBef>
                <a:spcPts val="1333"/>
              </a:spcBef>
              <a:spcAft>
                <a:spcPts val="1333"/>
              </a:spcAft>
              <a:buClr>
                <a:srgbClr val="595959"/>
              </a:buClr>
              <a:buSzPct val="100000"/>
              <a:buFont typeface="Arial" panose="020B0604020202020204" pitchFamily="34" charset="0"/>
              <a:buChar char="•"/>
            </a:pPr>
            <a:r>
              <a:rPr lang="en-US" sz="2800" dirty="0">
                <a:solidFill>
                  <a:srgbClr val="595959"/>
                </a:solidFill>
                <a:latin typeface="Helvetica Neue" panose="020B0604020202020204" charset="0"/>
              </a:rPr>
              <a:t>Up/Down/Left/Right/Zoom in/Zoom out</a:t>
            </a:r>
          </a:p>
        </p:txBody>
      </p:sp>
      <p:sp>
        <p:nvSpPr>
          <p:cNvPr id="24" name="Rectangle 23"/>
          <p:cNvSpPr/>
          <p:nvPr/>
        </p:nvSpPr>
        <p:spPr>
          <a:xfrm>
            <a:off x="216207" y="1267136"/>
            <a:ext cx="994410" cy="822158"/>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fontScale="90000"/>
          </a:bodyPr>
          <a:lstStyle/>
          <a:p>
            <a:r>
              <a:rPr lang="en-US" dirty="0" err="1"/>
              <a:t>Senhance</a:t>
            </a:r>
            <a:r>
              <a:rPr lang="en-US" dirty="0"/>
              <a:t> – Eye-Sensing Camera Control</a:t>
            </a:r>
          </a:p>
        </p:txBody>
      </p:sp>
      <p:sp>
        <p:nvSpPr>
          <p:cNvPr id="5" name="Slide Number Placeholder 4"/>
          <p:cNvSpPr>
            <a:spLocks noGrp="1"/>
          </p:cNvSpPr>
          <p:nvPr>
            <p:ph type="sldNum" sz="quarter" idx="12"/>
          </p:nvPr>
        </p:nvSpPr>
        <p:spPr/>
        <p:txBody>
          <a:bodyPr/>
          <a:lstStyle/>
          <a:p>
            <a:fld id="{42D9202E-547A-7B47-8FBC-57C449E4387D}" type="slidenum">
              <a:rPr lang="en-US" smtClean="0"/>
              <a:t>15</a:t>
            </a:fld>
            <a:endParaRPr lang="en-US"/>
          </a:p>
        </p:txBody>
      </p:sp>
      <p:sp>
        <p:nvSpPr>
          <p:cNvPr id="10" name="Shape 840"/>
          <p:cNvSpPr txBox="1">
            <a:spLocks/>
          </p:cNvSpPr>
          <p:nvPr/>
        </p:nvSpPr>
        <p:spPr>
          <a:xfrm>
            <a:off x="1213894" y="1276575"/>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Eye-sensing camera control: </a:t>
            </a:r>
            <a:r>
              <a:rPr lang="en-US" sz="1800" dirty="0">
                <a:ea typeface="Arial"/>
                <a:cs typeface="Arial"/>
                <a:sym typeface="Arial"/>
              </a:rPr>
              <a:t>Increases surgeon control over vision and multiple instruments</a:t>
            </a:r>
          </a:p>
        </p:txBody>
      </p:sp>
      <p:pic>
        <p:nvPicPr>
          <p:cNvPr id="21" name="Picture 20"/>
          <p:cNvPicPr>
            <a:picLocks noChangeAspect="1"/>
          </p:cNvPicPr>
          <p:nvPr/>
        </p:nvPicPr>
        <p:blipFill>
          <a:blip r:embed="rId3"/>
          <a:stretch>
            <a:fillRect/>
          </a:stretch>
        </p:blipFill>
        <p:spPr>
          <a:xfrm>
            <a:off x="436481" y="1409722"/>
            <a:ext cx="560416" cy="552944"/>
          </a:xfrm>
          <a:prstGeom prst="rect">
            <a:avLst/>
          </a:prstGeom>
        </p:spPr>
      </p:pic>
      <p:sp>
        <p:nvSpPr>
          <p:cNvPr id="7" name="Rectangle 6"/>
          <p:cNvSpPr/>
          <p:nvPr/>
        </p:nvSpPr>
        <p:spPr>
          <a:xfrm>
            <a:off x="125260" y="1174568"/>
            <a:ext cx="8447137" cy="1037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834" y="1510232"/>
            <a:ext cx="3047908" cy="2147368"/>
          </a:xfrm>
          <a:prstGeom prst="rect">
            <a:avLst/>
          </a:prstGeom>
          <a:effectLst/>
        </p:spPr>
      </p:pic>
      <p:pic>
        <p:nvPicPr>
          <p:cNvPr id="26" name="Shape 325"/>
          <p:cNvPicPr preferRelativeResize="0"/>
          <p:nvPr/>
        </p:nvPicPr>
        <p:blipFill rotWithShape="1">
          <a:blip r:embed="rId5">
            <a:alphaModFix/>
          </a:blip>
          <a:srcRect l="49909" t="18104" b="32456"/>
          <a:stretch/>
        </p:blipFill>
        <p:spPr>
          <a:xfrm>
            <a:off x="8772834" y="3943043"/>
            <a:ext cx="3047908" cy="2027830"/>
          </a:xfrm>
          <a:prstGeom prst="rect">
            <a:avLst/>
          </a:prstGeom>
          <a:noFill/>
          <a:ln>
            <a:noFill/>
          </a:ln>
        </p:spPr>
      </p:pic>
    </p:spTree>
    <p:extLst>
      <p:ext uri="{BB962C8B-B14F-4D97-AF65-F5344CB8AC3E}">
        <p14:creationId xmlns:p14="http://schemas.microsoft.com/office/powerpoint/2010/main" val="70618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18" grpId="0" animBg="1"/>
      <p:bldP spid="10"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5" y="2412518"/>
            <a:ext cx="8116263" cy="2446824"/>
          </a:xfrm>
          <a:prstGeom prst="rect">
            <a:avLst/>
          </a:prstGeom>
          <a:noFill/>
        </p:spPr>
        <p:txBody>
          <a:bodyPr wrap="square" rtlCol="0">
            <a:spAutoFit/>
          </a:bodyPr>
          <a:lstStyle/>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latin typeface="Helvetica Neue"/>
              </a:rPr>
              <a:t>Reusable instruments</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latin typeface="Helvetica Neue"/>
              </a:rPr>
              <a:t>Minimal disposables/case</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latin typeface="Helvetica Neue"/>
              </a:rPr>
              <a:t>Fast set up and instrument exchange</a:t>
            </a:r>
          </a:p>
          <a:p>
            <a:pPr marL="342900" indent="-342900">
              <a:spcBef>
                <a:spcPts val="450"/>
              </a:spcBef>
              <a:spcAft>
                <a:spcPts val="450"/>
              </a:spcAft>
              <a:buClr>
                <a:srgbClr val="9FCBED"/>
              </a:buClr>
              <a:buFont typeface="Arial" panose="020B0604020202020204" pitchFamily="34" charset="0"/>
              <a:buChar char="•"/>
            </a:pPr>
            <a:r>
              <a:rPr lang="en-US" sz="3200" dirty="0">
                <a:solidFill>
                  <a:srgbClr val="595959"/>
                </a:solidFill>
                <a:latin typeface="Helvetica Neue"/>
              </a:rPr>
              <a:t>Leverage existing hospital infrastructure</a:t>
            </a:r>
          </a:p>
        </p:txBody>
      </p:sp>
      <p:sp>
        <p:nvSpPr>
          <p:cNvPr id="18" name="Rectangle 1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a:bodyPr>
          <a:lstStyle/>
          <a:p>
            <a:r>
              <a:rPr lang="en-US" dirty="0" err="1"/>
              <a:t>Senhance</a:t>
            </a:r>
            <a:r>
              <a:rPr lang="en-US" dirty="0"/>
              <a:t> – Responsible Economics</a:t>
            </a:r>
          </a:p>
        </p:txBody>
      </p:sp>
      <p:sp>
        <p:nvSpPr>
          <p:cNvPr id="5" name="Slide Number Placeholder 4"/>
          <p:cNvSpPr>
            <a:spLocks noGrp="1"/>
          </p:cNvSpPr>
          <p:nvPr>
            <p:ph type="sldNum" sz="quarter" idx="12"/>
          </p:nvPr>
        </p:nvSpPr>
        <p:spPr/>
        <p:txBody>
          <a:bodyPr/>
          <a:lstStyle/>
          <a:p>
            <a:fld id="{42D9202E-547A-7B47-8FBC-57C449E4387D}" type="slidenum">
              <a:rPr lang="en-US" smtClean="0"/>
              <a:t>16</a:t>
            </a:fld>
            <a:endParaRPr lang="en-US"/>
          </a:p>
        </p:txBody>
      </p:sp>
      <p:sp>
        <p:nvSpPr>
          <p:cNvPr id="9" name="Shape 840"/>
          <p:cNvSpPr txBox="1">
            <a:spLocks/>
          </p:cNvSpPr>
          <p:nvPr/>
        </p:nvSpPr>
        <p:spPr>
          <a:xfrm>
            <a:off x="1213894" y="1273622"/>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Advanced technology with responsible economics: </a:t>
            </a:r>
            <a:r>
              <a:rPr lang="en-US" sz="1800" dirty="0">
                <a:ea typeface="Arial"/>
                <a:cs typeface="Arial"/>
                <a:sym typeface="Arial"/>
              </a:rPr>
              <a:t>Managing operative costs effectively</a:t>
            </a:r>
          </a:p>
        </p:txBody>
      </p:sp>
      <p:sp>
        <p:nvSpPr>
          <p:cNvPr id="24" name="Rectangle 23"/>
          <p:cNvSpPr/>
          <p:nvPr/>
        </p:nvSpPr>
        <p:spPr>
          <a:xfrm>
            <a:off x="216207" y="1267136"/>
            <a:ext cx="994410" cy="822158"/>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432745" y="1403033"/>
            <a:ext cx="567888" cy="560416"/>
          </a:xfrm>
          <a:prstGeom prst="rect">
            <a:avLst/>
          </a:prstGeom>
        </p:spPr>
      </p:pic>
      <p:sp>
        <p:nvSpPr>
          <p:cNvPr id="7" name="Rectangle 6"/>
          <p:cNvSpPr/>
          <p:nvPr/>
        </p:nvSpPr>
        <p:spPr>
          <a:xfrm>
            <a:off x="125260" y="1174568"/>
            <a:ext cx="8447137" cy="1037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Shape 331"/>
          <p:cNvPicPr preferRelativeResize="0"/>
          <p:nvPr/>
        </p:nvPicPr>
        <p:blipFill rotWithShape="1">
          <a:blip r:embed="rId4">
            <a:alphaModFix/>
          </a:blip>
          <a:srcRect/>
          <a:stretch/>
        </p:blipFill>
        <p:spPr>
          <a:xfrm>
            <a:off x="8750235" y="1470754"/>
            <a:ext cx="3097847" cy="2212098"/>
          </a:xfrm>
          <a:prstGeom prst="rect">
            <a:avLst/>
          </a:prstGeom>
          <a:noFill/>
          <a:ln>
            <a:noFill/>
          </a:ln>
          <a:effectLst/>
        </p:spPr>
      </p:pic>
      <p:sp>
        <p:nvSpPr>
          <p:cNvPr id="29" name="TextBox 28"/>
          <p:cNvSpPr txBox="1"/>
          <p:nvPr/>
        </p:nvSpPr>
        <p:spPr>
          <a:xfrm>
            <a:off x="499240" y="5218158"/>
            <a:ext cx="8116263" cy="1077218"/>
          </a:xfrm>
          <a:prstGeom prst="rect">
            <a:avLst/>
          </a:prstGeom>
          <a:noFill/>
        </p:spPr>
        <p:txBody>
          <a:bodyPr wrap="square" rtlCol="0">
            <a:spAutoFit/>
          </a:bodyPr>
          <a:lstStyle/>
          <a:p>
            <a:pPr>
              <a:spcBef>
                <a:spcPts val="450"/>
              </a:spcBef>
              <a:spcAft>
                <a:spcPts val="450"/>
              </a:spcAft>
              <a:buClr>
                <a:srgbClr val="9FCBED"/>
              </a:buClr>
            </a:pPr>
            <a:r>
              <a:rPr lang="en-US" sz="3200" i="1" dirty="0">
                <a:solidFill>
                  <a:srgbClr val="595959"/>
                </a:solidFill>
                <a:latin typeface="Helvetica Neue"/>
              </a:rPr>
              <a:t>Access to robotics, but with costs similar to laparoscopy</a:t>
            </a:r>
          </a:p>
        </p:txBody>
      </p:sp>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9459" y="3787385"/>
            <a:ext cx="3068623" cy="2202748"/>
          </a:xfrm>
          <a:prstGeom prst="rect">
            <a:avLst/>
          </a:prstGeom>
          <a:ln>
            <a:noFill/>
          </a:ln>
          <a:effectLst/>
        </p:spPr>
      </p:pic>
    </p:spTree>
    <p:extLst>
      <p:ext uri="{BB962C8B-B14F-4D97-AF65-F5344CB8AC3E}">
        <p14:creationId xmlns:p14="http://schemas.microsoft.com/office/powerpoint/2010/main" val="2766542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9" grpId="0"/>
      <p:bldP spid="24" grpId="0" animBg="1"/>
      <p:bldP spid="7"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Architecture Leverages the True Hospital Ecosystem</a:t>
            </a:r>
          </a:p>
        </p:txBody>
      </p:sp>
      <p:sp>
        <p:nvSpPr>
          <p:cNvPr id="3" name="Content Placeholder 2"/>
          <p:cNvSpPr>
            <a:spLocks noGrp="1"/>
          </p:cNvSpPr>
          <p:nvPr>
            <p:ph idx="1"/>
          </p:nvPr>
        </p:nvSpPr>
        <p:spPr>
          <a:xfrm>
            <a:off x="216207" y="2254837"/>
            <a:ext cx="8000867" cy="4722917"/>
          </a:xfrm>
        </p:spPr>
        <p:txBody>
          <a:bodyPr>
            <a:normAutofit/>
          </a:bodyPr>
          <a:lstStyle/>
          <a:p>
            <a:r>
              <a:rPr lang="en-US" sz="3200" dirty="0">
                <a:solidFill>
                  <a:srgbClr val="595959"/>
                </a:solidFill>
                <a:latin typeface="Helvetica Neue"/>
              </a:rPr>
              <a:t>Hospitals make major investments in existing OR beds, endoscope systems, imaging technologies</a:t>
            </a:r>
          </a:p>
          <a:p>
            <a:r>
              <a:rPr lang="en-US" sz="3200" dirty="0">
                <a:solidFill>
                  <a:srgbClr val="595959"/>
                </a:solidFill>
                <a:latin typeface="Helvetica Neue"/>
              </a:rPr>
              <a:t>Surgeons have developed strong preference for many of these technologies</a:t>
            </a:r>
          </a:p>
          <a:p>
            <a:r>
              <a:rPr lang="en-US" sz="3200" dirty="0">
                <a:solidFill>
                  <a:srgbClr val="595959"/>
                </a:solidFill>
                <a:latin typeface="Helvetica Neue"/>
              </a:rPr>
              <a:t>We have enabled interoperability with existing surgical technologies</a:t>
            </a:r>
          </a:p>
        </p:txBody>
      </p:sp>
      <p:sp>
        <p:nvSpPr>
          <p:cNvPr id="5" name="Slide Number Placeholder 4"/>
          <p:cNvSpPr>
            <a:spLocks noGrp="1"/>
          </p:cNvSpPr>
          <p:nvPr>
            <p:ph type="sldNum" sz="quarter" idx="12"/>
          </p:nvPr>
        </p:nvSpPr>
        <p:spPr/>
        <p:txBody>
          <a:bodyPr/>
          <a:lstStyle/>
          <a:p>
            <a:fld id="{42D9202E-547A-7B47-8FBC-57C449E4387D}" type="slidenum">
              <a:rPr lang="en-US" smtClean="0"/>
              <a:t>17</a:t>
            </a:fld>
            <a:endParaRPr lang="en-US"/>
          </a:p>
        </p:txBody>
      </p:sp>
      <p:sp>
        <p:nvSpPr>
          <p:cNvPr id="8" name="Rectangle 7"/>
          <p:cNvSpPr/>
          <p:nvPr/>
        </p:nvSpPr>
        <p:spPr>
          <a:xfrm>
            <a:off x="8685235" y="1366221"/>
            <a:ext cx="3234237" cy="4722607"/>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148" r="14914" b="6351"/>
          <a:stretch/>
        </p:blipFill>
        <p:spPr>
          <a:xfrm>
            <a:off x="8768219" y="1482750"/>
            <a:ext cx="3095845" cy="22673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449" y="3866617"/>
            <a:ext cx="3081616" cy="2045668"/>
          </a:xfrm>
          <a:prstGeom prst="rect">
            <a:avLst/>
          </a:prstGeom>
        </p:spPr>
      </p:pic>
      <p:sp>
        <p:nvSpPr>
          <p:cNvPr id="12" name="Shape 840"/>
          <p:cNvSpPr txBox="1">
            <a:spLocks/>
          </p:cNvSpPr>
          <p:nvPr/>
        </p:nvSpPr>
        <p:spPr>
          <a:xfrm>
            <a:off x="1213894" y="1273622"/>
            <a:ext cx="7358503" cy="819239"/>
          </a:xfrm>
          <a:prstGeom prst="rect">
            <a:avLst/>
          </a:prstGeom>
          <a:noFill/>
          <a:ln>
            <a:noFill/>
          </a:ln>
        </p:spPr>
        <p:txBody>
          <a:bodyPr vert="horz" lIns="91425" tIns="91425" rIns="91425" bIns="91425" rtlCol="0" anchor="ctr" anchorCtr="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ea typeface="Arial"/>
                <a:cs typeface="Arial"/>
                <a:sym typeface="Arial"/>
              </a:rPr>
              <a:t>Advanced technology with responsible economics: </a:t>
            </a:r>
            <a:r>
              <a:rPr lang="en-US" sz="1800" dirty="0">
                <a:ea typeface="Arial"/>
                <a:cs typeface="Arial"/>
                <a:sym typeface="Arial"/>
              </a:rPr>
              <a:t>Managing operative costs effective</a:t>
            </a:r>
          </a:p>
        </p:txBody>
      </p:sp>
      <p:sp>
        <p:nvSpPr>
          <p:cNvPr id="13" name="Rectangle 12"/>
          <p:cNvSpPr/>
          <p:nvPr/>
        </p:nvSpPr>
        <p:spPr>
          <a:xfrm>
            <a:off x="216207" y="1267136"/>
            <a:ext cx="994410" cy="822158"/>
          </a:xfrm>
          <a:prstGeom prst="rect">
            <a:avLst/>
          </a:prstGeom>
          <a:solidFill>
            <a:schemeClr val="tx1"/>
          </a:solidFill>
          <a:ln w="31750">
            <a:solidFill>
              <a:srgbClr val="64C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432745" y="1403033"/>
            <a:ext cx="567888" cy="560416"/>
          </a:xfrm>
          <a:prstGeom prst="rect">
            <a:avLst/>
          </a:prstGeom>
        </p:spPr>
      </p:pic>
      <p:sp>
        <p:nvSpPr>
          <p:cNvPr id="15" name="Rectangle 14"/>
          <p:cNvSpPr/>
          <p:nvPr/>
        </p:nvSpPr>
        <p:spPr>
          <a:xfrm>
            <a:off x="125260" y="1174568"/>
            <a:ext cx="8447137" cy="1037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79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2" grpId="0"/>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Reducing Invasiveness </a:t>
            </a:r>
            <a:r>
              <a:rPr lang="fr-FR" dirty="0" err="1">
                <a:solidFill>
                  <a:schemeClr val="lt1"/>
                </a:solidFill>
              </a:rPr>
              <a:t>Robotic</a:t>
            </a:r>
            <a:r>
              <a:rPr lang="fr-FR" dirty="0">
                <a:solidFill>
                  <a:schemeClr val="lt1"/>
                </a:solidFill>
              </a:rPr>
              <a:t> </a:t>
            </a:r>
            <a:r>
              <a:rPr lang="fr-FR" dirty="0" err="1">
                <a:solidFill>
                  <a:schemeClr val="lt1"/>
                </a:solidFill>
              </a:rPr>
              <a:t>Microlap</a:t>
            </a:r>
            <a:endParaRPr lang="de-DE"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350" y="1656029"/>
            <a:ext cx="6297084" cy="4722813"/>
          </a:xfrm>
        </p:spPr>
      </p:pic>
      <p:sp>
        <p:nvSpPr>
          <p:cNvPr id="7" name="Content Placeholder 6"/>
          <p:cNvSpPr>
            <a:spLocks noGrp="1"/>
          </p:cNvSpPr>
          <p:nvPr>
            <p:ph sz="half" idx="4294967295"/>
          </p:nvPr>
        </p:nvSpPr>
        <p:spPr>
          <a:xfrm>
            <a:off x="7010400" y="1825625"/>
            <a:ext cx="5181600" cy="4351338"/>
          </a:xfrm>
        </p:spPr>
        <p:txBody>
          <a:bodyPr>
            <a:noAutofit/>
          </a:bodyPr>
          <a:lstStyle/>
          <a:p>
            <a:pPr marL="0" indent="0">
              <a:buNone/>
            </a:pPr>
            <a:r>
              <a:rPr lang="de-DE" dirty="0">
                <a:solidFill>
                  <a:srgbClr val="595959"/>
                </a:solidFill>
                <a:latin typeface="Helvetica Neue"/>
              </a:rPr>
              <a:t>Introducing the first robotic microlap 3mm system</a:t>
            </a:r>
          </a:p>
          <a:p>
            <a:pPr marL="0" indent="0">
              <a:buNone/>
            </a:pPr>
            <a:endParaRPr lang="de-DE" dirty="0">
              <a:solidFill>
                <a:srgbClr val="595959"/>
              </a:solidFill>
              <a:latin typeface="Helvetica Neue"/>
            </a:endParaRPr>
          </a:p>
          <a:p>
            <a:pPr marL="0" indent="0">
              <a:buNone/>
            </a:pPr>
            <a:r>
              <a:rPr lang="de-DE" dirty="0">
                <a:solidFill>
                  <a:srgbClr val="595959"/>
                </a:solidFill>
                <a:latin typeface="Helvetica Neue"/>
              </a:rPr>
              <a:t>Enabling virtually scarless surgery</a:t>
            </a:r>
          </a:p>
          <a:p>
            <a:pPr marL="0" indent="0">
              <a:buNone/>
            </a:pPr>
            <a:endParaRPr lang="de-DE" dirty="0">
              <a:solidFill>
                <a:srgbClr val="595959"/>
              </a:solidFill>
              <a:latin typeface="Helvetica Neue"/>
            </a:endParaRPr>
          </a:p>
          <a:p>
            <a:pPr marL="0" indent="0">
              <a:buNone/>
            </a:pPr>
            <a:r>
              <a:rPr lang="de-DE" dirty="0">
                <a:solidFill>
                  <a:srgbClr val="595959"/>
                </a:solidFill>
                <a:latin typeface="Helvetica Neue"/>
              </a:rPr>
              <a:t>Using robotic precision, tremor filtration and surgeon camera control with microlaparoscopy</a:t>
            </a:r>
          </a:p>
        </p:txBody>
      </p:sp>
    </p:spTree>
    <p:extLst>
      <p:ext uri="{BB962C8B-B14F-4D97-AF65-F5344CB8AC3E}">
        <p14:creationId xmlns:p14="http://schemas.microsoft.com/office/powerpoint/2010/main" val="178260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Senhance video short 90 sec">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0" y="-29460"/>
            <a:ext cx="12115961" cy="6815228"/>
          </a:xfrm>
        </p:spPr>
      </p:pic>
      <p:sp>
        <p:nvSpPr>
          <p:cNvPr id="6" name="Slide Number Placeholder 5"/>
          <p:cNvSpPr>
            <a:spLocks noGrp="1"/>
          </p:cNvSpPr>
          <p:nvPr>
            <p:ph type="sldNum" sz="quarter" idx="12"/>
          </p:nvPr>
        </p:nvSpPr>
        <p:spPr/>
        <p:txBody>
          <a:bodyPr/>
          <a:lstStyle/>
          <a:p>
            <a:fld id="{42D9202E-547A-7B47-8FBC-57C449E4387D}" type="slidenum">
              <a:rPr lang="en-US" smtClean="0"/>
              <a:t>19</a:t>
            </a:fld>
            <a:endParaRPr lang="en-US"/>
          </a:p>
        </p:txBody>
      </p:sp>
    </p:spTree>
    <p:extLst>
      <p:ext uri="{BB962C8B-B14F-4D97-AF65-F5344CB8AC3E}">
        <p14:creationId xmlns:p14="http://schemas.microsoft.com/office/powerpoint/2010/main" val="21252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Looking Statements</a:t>
            </a:r>
          </a:p>
        </p:txBody>
      </p:sp>
      <p:sp>
        <p:nvSpPr>
          <p:cNvPr id="3" name="Content Placeholder 2"/>
          <p:cNvSpPr>
            <a:spLocks noGrp="1"/>
          </p:cNvSpPr>
          <p:nvPr>
            <p:ph idx="1"/>
          </p:nvPr>
        </p:nvSpPr>
        <p:spPr>
          <a:xfrm>
            <a:off x="323850" y="1454046"/>
            <a:ext cx="11487150" cy="4722917"/>
          </a:xfrm>
        </p:spPr>
        <p:txBody>
          <a:bodyPr>
            <a:noAutofit/>
          </a:bodyPr>
          <a:lstStyle/>
          <a:p>
            <a:pPr marL="0" indent="0">
              <a:lnSpc>
                <a:spcPct val="120000"/>
              </a:lnSpc>
              <a:buNone/>
            </a:pPr>
            <a:r>
              <a:rPr lang="en-US" sz="1600" i="1" dirty="0"/>
              <a:t>This presentation includes statements relating to TransEnterix’s current regulatory and commercialization plans for our products, the </a:t>
            </a:r>
            <a:r>
              <a:rPr lang="en-US" sz="1600" i="1" dirty="0" err="1"/>
              <a:t>Senhance</a:t>
            </a:r>
            <a:r>
              <a:rPr lang="en-US" sz="1600" i="1" dirty="0"/>
              <a:t>™ Surgical Robotic System and the SurgiBot™ System. These statements and other statements regarding our future plans and goals constitute "forward-looking statements" within the meaning of Section 27A of the Securities Act of 1933 and Section 21E of the Securities Exchange Act of 1934, and are intended to qualify for the safe harbor from liability established by the Private Securities Litigation Reform Act of 1995. Such statements are subject to risks and uncertainties that are often difficult to predict, are beyond our control, and which may cause results to differ materially from expectations. Factors that could cause our results to differ materially from those described include, but are not limited to, whether the commercialization of the </a:t>
            </a:r>
            <a:r>
              <a:rPr lang="en-US" sz="1600" i="1" dirty="0" err="1"/>
              <a:t>Senhance</a:t>
            </a:r>
            <a:r>
              <a:rPr lang="en-US" sz="1600" i="1" dirty="0"/>
              <a:t> Surgical Robotics System will be successful, whether and when we will prepare a 510(k) submission for the </a:t>
            </a:r>
            <a:r>
              <a:rPr lang="en-US" sz="1600" i="1" dirty="0" err="1"/>
              <a:t>Senhance</a:t>
            </a:r>
            <a:r>
              <a:rPr lang="en-US" sz="1600" i="1" dirty="0"/>
              <a:t> Surgical Robotic System, the pace of adoption of our products by surgeons, the success and market opportunity of our products, our current cash reach, the effect on our business of existing and new regulatory requirements and other economic and competitive factors. For a discussion of the most significant risks and uncertainties associated with TransEnterix's business, please review our filings with the Securities and Exchange Commission (SEC), including our including our Annual Report on Form 10-K filed on March 6, 2017 and other filings we make with the SEC. You are cautioned not to place undue reliance on these forward looking statements, which are based on our expectations as of the date of this presentation and speak only as of the origination date of the presentation. We undertake no obligation to publicly update or revise any forward-looking statement, whether as a result of new information, future events or otherwise.</a:t>
            </a:r>
          </a:p>
        </p:txBody>
      </p:sp>
      <p:sp>
        <p:nvSpPr>
          <p:cNvPr id="5" name="Slide Number Placeholder 4"/>
          <p:cNvSpPr>
            <a:spLocks noGrp="1"/>
          </p:cNvSpPr>
          <p:nvPr>
            <p:ph type="sldNum" sz="quarter" idx="12"/>
          </p:nvPr>
        </p:nvSpPr>
        <p:spPr/>
        <p:txBody>
          <a:bodyPr/>
          <a:lstStyle/>
          <a:p>
            <a:fld id="{42D9202E-547A-7B47-8FBC-57C449E4387D}" type="slidenum">
              <a:rPr lang="en-US" smtClean="0"/>
              <a:t>2</a:t>
            </a:fld>
            <a:endParaRPr lang="en-US"/>
          </a:p>
        </p:txBody>
      </p:sp>
    </p:spTree>
    <p:extLst>
      <p:ext uri="{BB962C8B-B14F-4D97-AF65-F5344CB8AC3E}">
        <p14:creationId xmlns:p14="http://schemas.microsoft.com/office/powerpoint/2010/main" val="289940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7"/>
          <p:cNvSpPr/>
          <p:nvPr/>
        </p:nvSpPr>
        <p:spPr>
          <a:xfrm rot="-5400000">
            <a:off x="5560339" y="-4299260"/>
            <a:ext cx="1069382" cy="12075960"/>
          </a:xfrm>
          <a:prstGeom prst="round1Rect">
            <a:avLst>
              <a:gd name="adj" fmla="val 6475"/>
            </a:avLst>
          </a:prstGeom>
          <a:gradFill>
            <a:gsLst>
              <a:gs pos="0">
                <a:srgbClr val="64CADC"/>
              </a:gs>
              <a:gs pos="10000">
                <a:srgbClr val="64CADC"/>
              </a:gs>
              <a:gs pos="85000">
                <a:srgbClr val="FFFFFF"/>
              </a:gs>
              <a:gs pos="100000">
                <a:srgbClr val="FFFFFF"/>
              </a:gs>
            </a:gsLst>
            <a:lin ang="9059838" scaled="0"/>
          </a:gradFill>
          <a:ln>
            <a:noFill/>
          </a:ln>
        </p:spPr>
        <p:txBody>
          <a:bodyPr lIns="91433" tIns="45700" rIns="91433" bIns="45700" anchor="ctr" anchorCtr="0">
            <a:noAutofit/>
          </a:bodyPr>
          <a:lstStyle/>
          <a:p>
            <a:pPr algn="ctr"/>
            <a:endParaRPr sz="1867">
              <a:solidFill>
                <a:srgbClr val="FFFFFF"/>
              </a:solidFill>
              <a:latin typeface="Helvetica Neue" panose="020B0604020202020204" charset="0"/>
              <a:sym typeface="Arial"/>
            </a:endParaRPr>
          </a:p>
        </p:txBody>
      </p:sp>
      <p:sp>
        <p:nvSpPr>
          <p:cNvPr id="2" name="Title 1"/>
          <p:cNvSpPr>
            <a:spLocks noGrp="1"/>
          </p:cNvSpPr>
          <p:nvPr>
            <p:ph type="title"/>
          </p:nvPr>
        </p:nvSpPr>
        <p:spPr/>
        <p:txBody>
          <a:bodyPr>
            <a:normAutofit/>
          </a:bodyPr>
          <a:lstStyle/>
          <a:p>
            <a:r>
              <a:rPr lang="en-US" sz="4000" dirty="0">
                <a:latin typeface="Helvetica Light"/>
              </a:rPr>
              <a:t>Building Clinical Evidence</a:t>
            </a:r>
            <a:endParaRPr lang="en-US" sz="4000" dirty="0">
              <a:solidFill>
                <a:srgbClr val="FF0000"/>
              </a:solidFill>
              <a:latin typeface="Helvetica Ligh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9081221"/>
              </p:ext>
            </p:extLst>
          </p:nvPr>
        </p:nvGraphicFramePr>
        <p:xfrm>
          <a:off x="243071" y="2379945"/>
          <a:ext cx="11761938" cy="4052397"/>
        </p:xfrm>
        <a:graphic>
          <a:graphicData uri="http://schemas.openxmlformats.org/drawingml/2006/table">
            <a:tbl>
              <a:tblPr firstRow="1" bandRow="1">
                <a:tableStyleId>{C083E6E3-FA7D-4D7B-A595-EF9225AFEA82}</a:tableStyleId>
              </a:tblPr>
              <a:tblGrid>
                <a:gridCol w="3463531">
                  <a:extLst>
                    <a:ext uri="{9D8B030D-6E8A-4147-A177-3AD203B41FA5}">
                      <a16:colId xmlns:a16="http://schemas.microsoft.com/office/drawing/2014/main" val="20000"/>
                    </a:ext>
                  </a:extLst>
                </a:gridCol>
                <a:gridCol w="1897416">
                  <a:extLst>
                    <a:ext uri="{9D8B030D-6E8A-4147-A177-3AD203B41FA5}">
                      <a16:colId xmlns:a16="http://schemas.microsoft.com/office/drawing/2014/main" val="20001"/>
                    </a:ext>
                  </a:extLst>
                </a:gridCol>
                <a:gridCol w="6400991">
                  <a:extLst>
                    <a:ext uri="{9D8B030D-6E8A-4147-A177-3AD203B41FA5}">
                      <a16:colId xmlns:a16="http://schemas.microsoft.com/office/drawing/2014/main" val="20002"/>
                    </a:ext>
                  </a:extLst>
                </a:gridCol>
              </a:tblGrid>
              <a:tr h="205479">
                <a:tc>
                  <a:txBody>
                    <a:bodyPr/>
                    <a:lstStyle/>
                    <a:p>
                      <a:r>
                        <a:rPr lang="de-DE" sz="1200" dirty="0">
                          <a:latin typeface="Helvetica" panose="020B0604020202020204" pitchFamily="34" charset="0"/>
                          <a:cs typeface="Helvetica" panose="020B0604020202020204" pitchFamily="34" charset="0"/>
                        </a:rPr>
                        <a:t>Journal</a:t>
                      </a:r>
                      <a:r>
                        <a:rPr lang="de-DE" sz="1200" baseline="0" dirty="0">
                          <a:latin typeface="Helvetica" panose="020B0604020202020204" pitchFamily="34" charset="0"/>
                          <a:cs typeface="Helvetica" panose="020B0604020202020204" pitchFamily="34" charset="0"/>
                        </a:rPr>
                        <a:t> Reference</a:t>
                      </a:r>
                      <a:endParaRPr lang="de-DE" sz="1200" dirty="0">
                        <a:latin typeface="Helvetica" panose="020B0604020202020204" pitchFamily="34" charset="0"/>
                        <a:cs typeface="Helvetica" panose="020B0604020202020204" pitchFamily="34" charset="0"/>
                      </a:endParaRPr>
                    </a:p>
                  </a:txBody>
                  <a:tcPr marL="81103" marR="81103"/>
                </a:tc>
                <a:tc>
                  <a:txBody>
                    <a:bodyPr/>
                    <a:lstStyle/>
                    <a:p>
                      <a:pPr algn="ctr"/>
                      <a:r>
                        <a:rPr lang="de-DE" sz="1200" baseline="0" dirty="0">
                          <a:latin typeface="Helvetica" panose="020B0604020202020204" pitchFamily="34" charset="0"/>
                          <a:cs typeface="Helvetica" panose="020B0604020202020204" pitchFamily="34" charset="0"/>
                        </a:rPr>
                        <a:t>Patients</a:t>
                      </a:r>
                      <a:endParaRPr lang="de-DE" sz="1200" dirty="0">
                        <a:latin typeface="Helvetica" panose="020B0604020202020204" pitchFamily="34" charset="0"/>
                        <a:cs typeface="Helvetica" panose="020B0604020202020204" pitchFamily="34" charset="0"/>
                      </a:endParaRPr>
                    </a:p>
                  </a:txBody>
                  <a:tcPr marL="81103" marR="81103">
                    <a:solidFill>
                      <a:schemeClr val="bg1"/>
                    </a:solidFill>
                  </a:tcPr>
                </a:tc>
                <a:tc>
                  <a:txBody>
                    <a:bodyPr/>
                    <a:lstStyle/>
                    <a:p>
                      <a:r>
                        <a:rPr lang="de-DE" sz="1200" dirty="0">
                          <a:latin typeface="Helvetica" panose="020B0604020202020204" pitchFamily="34" charset="0"/>
                          <a:cs typeface="Helvetica" panose="020B0604020202020204" pitchFamily="34" charset="0"/>
                        </a:rPr>
                        <a:t>Study Findings</a:t>
                      </a:r>
                    </a:p>
                  </a:txBody>
                  <a:tcPr marL="81103" marR="81103"/>
                </a:tc>
                <a:extLst>
                  <a:ext uri="{0D108BD9-81ED-4DB2-BD59-A6C34878D82A}">
                    <a16:rowId xmlns:a16="http://schemas.microsoft.com/office/drawing/2014/main" val="10000"/>
                  </a:ext>
                </a:extLst>
              </a:tr>
              <a:tr h="306399">
                <a:tc>
                  <a:txBody>
                    <a:bodyPr/>
                    <a:lstStyle/>
                    <a:p>
                      <a:r>
                        <a:rPr lang="de-DE" sz="1200" b="0" i="0" kern="1200" dirty="0">
                          <a:solidFill>
                            <a:schemeClr val="dk1"/>
                          </a:solidFill>
                          <a:effectLst/>
                          <a:latin typeface="Helvetica" charset="0"/>
                          <a:ea typeface="Helvetica" charset="0"/>
                          <a:cs typeface="Helvetica" charset="0"/>
                        </a:rPr>
                        <a:t>In</a:t>
                      </a:r>
                      <a:r>
                        <a:rPr lang="de-DE" sz="1200" b="0" i="0" kern="1200" baseline="0" dirty="0">
                          <a:solidFill>
                            <a:schemeClr val="dk1"/>
                          </a:solidFill>
                          <a:effectLst/>
                          <a:latin typeface="Helvetica" charset="0"/>
                          <a:ea typeface="Helvetica" charset="0"/>
                          <a:cs typeface="Helvetica" charset="0"/>
                        </a:rPr>
                        <a:t> process – hernia </a:t>
                      </a:r>
                      <a:endParaRPr lang="de-DE" sz="1200" b="0" i="0" kern="1200" dirty="0">
                        <a:solidFill>
                          <a:schemeClr val="dk1"/>
                        </a:solidFill>
                        <a:effectLst/>
                        <a:latin typeface="Helvetica" charset="0"/>
                        <a:ea typeface="Helvetica" charset="0"/>
                        <a:cs typeface="Helvetica" charset="0"/>
                      </a:endParaRPr>
                    </a:p>
                  </a:txBody>
                  <a:tcPr marL="81103" marR="81103" anchor="ctr">
                    <a:solidFill>
                      <a:schemeClr val="bg1">
                        <a:lumMod val="85000"/>
                      </a:schemeClr>
                    </a:solidFill>
                  </a:tcPr>
                </a:tc>
                <a:tc>
                  <a:txBody>
                    <a:bodyPr/>
                    <a:lstStyle/>
                    <a:p>
                      <a:pPr marL="0" indent="0" algn="ctr">
                        <a:buFont typeface="Arial" panose="020B0604020202020204" pitchFamily="34" charset="0"/>
                        <a:buNone/>
                      </a:pPr>
                      <a:r>
                        <a:rPr lang="de-DE" sz="1200" b="0" i="0" kern="1200" dirty="0">
                          <a:solidFill>
                            <a:schemeClr val="dk1"/>
                          </a:solidFill>
                          <a:effectLst/>
                          <a:latin typeface="Helvetica" charset="0"/>
                          <a:ea typeface="Helvetica" charset="0"/>
                          <a:cs typeface="Helvetica" charset="0"/>
                        </a:rPr>
                        <a:t>64</a:t>
                      </a:r>
                    </a:p>
                  </a:txBody>
                  <a:tcPr marL="81103" marR="81103"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Positive safety</a:t>
                      </a:r>
                      <a:r>
                        <a:rPr lang="de-DE" sz="1200" b="0" i="0" baseline="0" dirty="0">
                          <a:latin typeface="Helvetica" charset="0"/>
                          <a:ea typeface="Helvetica" charset="0"/>
                          <a:cs typeface="Helvetica" charset="0"/>
                        </a:rPr>
                        <a:t> &amp; efficacy profile in hernia repaor, short learning curve and docking time</a:t>
                      </a:r>
                      <a:endParaRPr lang="de-DE" sz="1200" b="0" i="0" dirty="0">
                        <a:latin typeface="Helvetica" charset="0"/>
                        <a:ea typeface="Helvetica" charset="0"/>
                        <a:cs typeface="Helvetica" charset="0"/>
                      </a:endParaRPr>
                    </a:p>
                  </a:txBody>
                  <a:tcPr marL="81103" marR="81103" anchor="ctr">
                    <a:solidFill>
                      <a:schemeClr val="bg1">
                        <a:lumMod val="85000"/>
                      </a:schemeClr>
                    </a:solidFill>
                  </a:tcPr>
                </a:tc>
                <a:extLst>
                  <a:ext uri="{0D108BD9-81ED-4DB2-BD59-A6C34878D82A}">
                    <a16:rowId xmlns:a16="http://schemas.microsoft.com/office/drawing/2014/main" val="10001"/>
                  </a:ext>
                </a:extLst>
              </a:tr>
              <a:tr h="306399">
                <a:tc>
                  <a:txBody>
                    <a:bodyPr/>
                    <a:lstStyle/>
                    <a:p>
                      <a:pPr marL="0" algn="l" defTabSz="914400" rtl="0" eaLnBrk="1" latinLnBrk="0" hangingPunct="1"/>
                      <a:r>
                        <a:rPr lang="de-DE" sz="1200" b="0" i="0" kern="1200" dirty="0">
                          <a:solidFill>
                            <a:schemeClr val="tx1"/>
                          </a:solidFill>
                          <a:latin typeface="Helvetica" charset="0"/>
                          <a:ea typeface="Helvetica" charset="0"/>
                          <a:cs typeface="Helvetica" charset="0"/>
                        </a:rPr>
                        <a:t>In</a:t>
                      </a:r>
                      <a:r>
                        <a:rPr lang="de-DE" sz="1200" b="0" i="0" kern="1200" baseline="0" dirty="0">
                          <a:solidFill>
                            <a:schemeClr val="tx1"/>
                          </a:solidFill>
                          <a:latin typeface="Helvetica" charset="0"/>
                          <a:ea typeface="Helvetica" charset="0"/>
                          <a:cs typeface="Helvetica" charset="0"/>
                        </a:rPr>
                        <a:t> process – cholecystectomy</a:t>
                      </a:r>
                      <a:endParaRPr lang="de-DE" sz="1200" b="0" i="0" kern="1200" dirty="0">
                        <a:solidFill>
                          <a:schemeClr val="tx1"/>
                        </a:solidFill>
                        <a:latin typeface="Helvetica" charset="0"/>
                        <a:ea typeface="Helvetica" charset="0"/>
                        <a:cs typeface="Helvetica" charset="0"/>
                      </a:endParaRPr>
                    </a:p>
                  </a:txBody>
                  <a:tcPr marL="81103" marR="81103" anchor="ctr">
                    <a:noFill/>
                  </a:tcPr>
                </a:tc>
                <a:tc>
                  <a:txBody>
                    <a:bodyPr/>
                    <a:lstStyle/>
                    <a:p>
                      <a:pPr marL="0" indent="0" algn="ctr" defTabSz="914400" rtl="0" eaLnBrk="1" latinLnBrk="0" hangingPunct="1">
                        <a:buFont typeface="Arial" panose="020B0604020202020204" pitchFamily="34" charset="0"/>
                        <a:buNone/>
                      </a:pPr>
                      <a:r>
                        <a:rPr lang="de-DE" sz="1200" b="0" i="0" kern="1200" dirty="0">
                          <a:solidFill>
                            <a:schemeClr val="tx1"/>
                          </a:solidFill>
                          <a:latin typeface="Helvetica" charset="0"/>
                          <a:ea typeface="Helvetica" charset="0"/>
                          <a:cs typeface="Helvetica" charset="0"/>
                        </a:rPr>
                        <a:t>20</a:t>
                      </a:r>
                    </a:p>
                  </a:txBody>
                  <a:tcPr marL="81103" marR="81103"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Positive safety</a:t>
                      </a:r>
                      <a:r>
                        <a:rPr lang="de-DE" sz="1200" b="0" i="0" baseline="0" dirty="0">
                          <a:latin typeface="Helvetica" charset="0"/>
                          <a:ea typeface="Helvetica" charset="0"/>
                          <a:cs typeface="Helvetica" charset="0"/>
                        </a:rPr>
                        <a:t> &amp; efficacy profile in cholecystecomy, </a:t>
                      </a:r>
                      <a:endParaRPr lang="de-DE" sz="1200" b="0" i="0" dirty="0">
                        <a:latin typeface="Helvetica" charset="0"/>
                        <a:ea typeface="Helvetica" charset="0"/>
                        <a:cs typeface="Helvetica" charset="0"/>
                      </a:endParaRPr>
                    </a:p>
                  </a:txBody>
                  <a:tcPr marL="81103" marR="81103" anchor="ctr">
                    <a:noFill/>
                  </a:tcPr>
                </a:tc>
                <a:extLst>
                  <a:ext uri="{0D108BD9-81ED-4DB2-BD59-A6C34878D82A}">
                    <a16:rowId xmlns:a16="http://schemas.microsoft.com/office/drawing/2014/main" val="10002"/>
                  </a:ext>
                </a:extLst>
              </a:tr>
              <a:tr h="306399">
                <a:tc>
                  <a:txBody>
                    <a:bodyPr/>
                    <a:lstStyle/>
                    <a:p>
                      <a:r>
                        <a:rPr lang="de-DE" sz="1200" b="0" i="0" kern="1200" dirty="0">
                          <a:solidFill>
                            <a:schemeClr val="dk1"/>
                          </a:solidFill>
                          <a:effectLst/>
                          <a:latin typeface="Helvetica" charset="0"/>
                          <a:ea typeface="Helvetica" charset="0"/>
                          <a:cs typeface="Helvetica" charset="0"/>
                        </a:rPr>
                        <a:t>Accepted – colorectal</a:t>
                      </a:r>
                    </a:p>
                  </a:txBody>
                  <a:tcPr marL="81103" marR="81103" anchor="ctr">
                    <a:solidFill>
                      <a:schemeClr val="bg1">
                        <a:lumMod val="85000"/>
                      </a:schemeClr>
                    </a:solidFill>
                  </a:tcPr>
                </a:tc>
                <a:tc>
                  <a:txBody>
                    <a:bodyPr/>
                    <a:lstStyle/>
                    <a:p>
                      <a:pPr marL="0" indent="0" algn="ctr">
                        <a:buFont typeface="Arial" panose="020B0604020202020204" pitchFamily="34" charset="0"/>
                        <a:buNone/>
                      </a:pPr>
                      <a:r>
                        <a:rPr lang="de-DE" sz="1200" b="0" i="0" kern="1200" dirty="0">
                          <a:solidFill>
                            <a:schemeClr val="dk1"/>
                          </a:solidFill>
                          <a:effectLst/>
                          <a:latin typeface="Helvetica" charset="0"/>
                          <a:ea typeface="Helvetica" charset="0"/>
                          <a:cs typeface="Helvetica" charset="0"/>
                        </a:rPr>
                        <a:t>47</a:t>
                      </a:r>
                    </a:p>
                  </a:txBody>
                  <a:tcPr marL="81103" marR="81103" anchor="ctr">
                    <a:solidFill>
                      <a:schemeClr val="bg1">
                        <a:lumMod val="85000"/>
                      </a:schemeClr>
                    </a:solidFill>
                  </a:tcPr>
                </a:tc>
                <a:tc>
                  <a:txBody>
                    <a:bodyPr/>
                    <a:lstStyle/>
                    <a:p>
                      <a:r>
                        <a:rPr lang="de-DE" sz="1200" b="0" i="0" dirty="0">
                          <a:latin typeface="Helvetica" charset="0"/>
                          <a:ea typeface="Helvetica" charset="0"/>
                          <a:cs typeface="Helvetica" charset="0"/>
                        </a:rPr>
                        <a:t>Positive safety</a:t>
                      </a:r>
                      <a:r>
                        <a:rPr lang="de-DE" sz="1200" b="0" i="0" baseline="0" dirty="0">
                          <a:latin typeface="Helvetica" charset="0"/>
                          <a:ea typeface="Helvetica" charset="0"/>
                          <a:cs typeface="Helvetica" charset="0"/>
                        </a:rPr>
                        <a:t> &amp; efficacy profile in colorectal</a:t>
                      </a:r>
                      <a:endParaRPr lang="de-DE" sz="1200" b="0" i="0" dirty="0">
                        <a:latin typeface="Helvetica" charset="0"/>
                        <a:ea typeface="Helvetica" charset="0"/>
                        <a:cs typeface="Helvetica" charset="0"/>
                      </a:endParaRPr>
                    </a:p>
                  </a:txBody>
                  <a:tcPr marL="81103" marR="81103" anchor="ctr">
                    <a:solidFill>
                      <a:schemeClr val="bg1">
                        <a:lumMod val="85000"/>
                      </a:schemeClr>
                    </a:solidFill>
                  </a:tcPr>
                </a:tc>
                <a:extLst>
                  <a:ext uri="{0D108BD9-81ED-4DB2-BD59-A6C34878D82A}">
                    <a16:rowId xmlns:a16="http://schemas.microsoft.com/office/drawing/2014/main" val="10003"/>
                  </a:ext>
                </a:extLst>
              </a:tr>
              <a:tr h="480336">
                <a:tc>
                  <a:txBody>
                    <a:bodyPr/>
                    <a:lstStyle/>
                    <a:p>
                      <a:r>
                        <a:rPr lang="it-IT" sz="1200" b="0" i="0" dirty="0">
                          <a:latin typeface="Helvetica" charset="0"/>
                          <a:ea typeface="Helvetica" charset="0"/>
                          <a:cs typeface="Helvetica" charset="0"/>
                        </a:rPr>
                        <a:t>Fanfani F, </a:t>
                      </a:r>
                      <a:r>
                        <a:rPr lang="it-IT" sz="1200" b="0" i="0" baseline="0" dirty="0">
                          <a:latin typeface="Helvetica" charset="0"/>
                          <a:ea typeface="Helvetica" charset="0"/>
                          <a:cs typeface="Helvetica" charset="0"/>
                        </a:rPr>
                        <a:t>et al. </a:t>
                      </a:r>
                      <a:r>
                        <a:rPr lang="pt-BR" sz="1200" b="0" i="0" dirty="0">
                          <a:latin typeface="Helvetica" charset="0"/>
                          <a:ea typeface="Helvetica" charset="0"/>
                          <a:cs typeface="Helvetica" charset="0"/>
                        </a:rPr>
                        <a:t>Surg Endosc. 2015</a:t>
                      </a:r>
                      <a:endParaRPr lang="de-DE" sz="1200" b="0" i="0" dirty="0">
                        <a:latin typeface="Helvetica" charset="0"/>
                        <a:ea typeface="Helvetica" charset="0"/>
                        <a:cs typeface="Helvetica" charset="0"/>
                      </a:endParaRPr>
                    </a:p>
                  </a:txBody>
                  <a:tcPr marL="81103" marR="81103" anchor="ctr">
                    <a:solidFill>
                      <a:schemeClr val="bg1">
                        <a:lumMod val="95000"/>
                      </a:schemeClr>
                    </a:solidFill>
                  </a:tcPr>
                </a:tc>
                <a:tc>
                  <a:txBody>
                    <a:bodyPr/>
                    <a:lstStyle/>
                    <a:p>
                      <a:pPr algn="ctr"/>
                      <a:r>
                        <a:rPr lang="en-US" sz="1200" b="0" i="0" dirty="0">
                          <a:latin typeface="Helvetica" charset="0"/>
                          <a:ea typeface="Helvetica" charset="0"/>
                          <a:cs typeface="Helvetica" charset="0"/>
                        </a:rPr>
                        <a:t>146</a:t>
                      </a:r>
                      <a:endParaRPr lang="de-DE" sz="1200" b="0" i="0" dirty="0">
                        <a:latin typeface="Helvetica" charset="0"/>
                        <a:ea typeface="Helvetica" charset="0"/>
                        <a:cs typeface="Helvetica" charset="0"/>
                      </a:endParaRPr>
                    </a:p>
                  </a:txBody>
                  <a:tcPr marL="81103" marR="81103"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Positive safety</a:t>
                      </a:r>
                      <a:r>
                        <a:rPr lang="de-DE" sz="1200" b="0" i="0" baseline="0" dirty="0">
                          <a:latin typeface="Helvetica" charset="0"/>
                          <a:ea typeface="Helvetica" charset="0"/>
                          <a:cs typeface="Helvetica" charset="0"/>
                        </a:rPr>
                        <a:t> &amp; efficacy profeil in a range of gynecologic surgical procedures</a:t>
                      </a:r>
                      <a:endParaRPr lang="de-DE" sz="1200" b="0" i="0" dirty="0">
                        <a:latin typeface="Helvetica" charset="0"/>
                        <a:ea typeface="Helvetica" charset="0"/>
                        <a:cs typeface="Helvetica" charset="0"/>
                      </a:endParaRPr>
                    </a:p>
                  </a:txBody>
                  <a:tcPr marL="81103" marR="81103" anchor="ctr">
                    <a:solidFill>
                      <a:schemeClr val="bg1">
                        <a:lumMod val="95000"/>
                      </a:schemeClr>
                    </a:solidFill>
                  </a:tcPr>
                </a:tc>
                <a:extLst>
                  <a:ext uri="{0D108BD9-81ED-4DB2-BD59-A6C34878D82A}">
                    <a16:rowId xmlns:a16="http://schemas.microsoft.com/office/drawing/2014/main" val="10004"/>
                  </a:ext>
                </a:extLst>
              </a:tr>
              <a:tr h="480336">
                <a:tc>
                  <a:txBody>
                    <a:bodyPr/>
                    <a:lstStyle/>
                    <a:p>
                      <a:r>
                        <a:rPr lang="it-IT" sz="1200" b="0" i="0" dirty="0">
                          <a:latin typeface="Helvetica" charset="0"/>
                          <a:ea typeface="Helvetica" charset="0"/>
                          <a:cs typeface="Helvetica" charset="0"/>
                        </a:rPr>
                        <a:t>Fanfani F,</a:t>
                      </a:r>
                      <a:r>
                        <a:rPr lang="it-IT" sz="1200" b="0" i="0" baseline="0" dirty="0">
                          <a:latin typeface="Helvetica" charset="0"/>
                          <a:ea typeface="Helvetica" charset="0"/>
                          <a:cs typeface="Helvetica" charset="0"/>
                        </a:rPr>
                        <a:t> et al. </a:t>
                      </a:r>
                      <a:r>
                        <a:rPr lang="en-US" sz="1200" b="0" i="0" kern="1200" dirty="0">
                          <a:effectLst/>
                          <a:latin typeface="Helvetica" charset="0"/>
                          <a:ea typeface="Helvetica" charset="0"/>
                          <a:cs typeface="Helvetica" charset="0"/>
                        </a:rPr>
                        <a:t>J Minim Invasive Gynecol. 2015</a:t>
                      </a:r>
                      <a:endParaRPr lang="de-DE" sz="1200" b="0" i="0" kern="1200" dirty="0">
                        <a:solidFill>
                          <a:schemeClr val="dk1"/>
                        </a:solidFill>
                        <a:effectLst/>
                        <a:latin typeface="Helvetica" charset="0"/>
                        <a:ea typeface="Helvetica" charset="0"/>
                        <a:cs typeface="Helvetica" charset="0"/>
                      </a:endParaRPr>
                    </a:p>
                  </a:txBody>
                  <a:tcPr marL="81103" marR="81103" anchor="ctr">
                    <a:solidFill>
                      <a:schemeClr val="bg1">
                        <a:lumMod val="85000"/>
                      </a:schemeClr>
                    </a:solidFill>
                  </a:tcPr>
                </a:tc>
                <a:tc>
                  <a:txBody>
                    <a:bodyPr/>
                    <a:lstStyle/>
                    <a:p>
                      <a:pPr marL="0" indent="0" algn="ctr">
                        <a:buFont typeface="Arial" panose="020B0604020202020204" pitchFamily="34" charset="0"/>
                        <a:buNone/>
                      </a:pPr>
                      <a:r>
                        <a:rPr lang="de-DE" sz="1200" b="0" i="0" kern="1200" dirty="0">
                          <a:solidFill>
                            <a:schemeClr val="dk1"/>
                          </a:solidFill>
                          <a:effectLst/>
                          <a:latin typeface="Helvetica" charset="0"/>
                          <a:ea typeface="Helvetica" charset="0"/>
                          <a:cs typeface="Helvetica" charset="0"/>
                        </a:rPr>
                        <a:t>80</a:t>
                      </a:r>
                    </a:p>
                  </a:txBody>
                  <a:tcPr marL="81103" marR="81103"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Similar safety</a:t>
                      </a:r>
                      <a:r>
                        <a:rPr lang="de-DE" sz="1200" b="0" i="0" baseline="0" dirty="0">
                          <a:latin typeface="Helvetica" charset="0"/>
                          <a:ea typeface="Helvetica" charset="0"/>
                          <a:cs typeface="Helvetica" charset="0"/>
                        </a:rPr>
                        <a:t> &amp; efficacy profile to laparoscopy in hysterectomy</a:t>
                      </a:r>
                      <a:endParaRPr lang="de-DE" sz="1200" b="0" i="0" dirty="0">
                        <a:latin typeface="Helvetica" charset="0"/>
                        <a:ea typeface="Helvetica" charset="0"/>
                        <a:cs typeface="Helvetica" charset="0"/>
                      </a:endParaRPr>
                    </a:p>
                  </a:txBody>
                  <a:tcPr marL="81103" marR="81103" anchor="ctr">
                    <a:solidFill>
                      <a:schemeClr val="bg1">
                        <a:lumMod val="85000"/>
                      </a:schemeClr>
                    </a:solidFill>
                  </a:tcPr>
                </a:tc>
                <a:extLst>
                  <a:ext uri="{0D108BD9-81ED-4DB2-BD59-A6C34878D82A}">
                    <a16:rowId xmlns:a16="http://schemas.microsoft.com/office/drawing/2014/main" val="10005"/>
                  </a:ext>
                </a:extLst>
              </a:tr>
              <a:tr h="480336">
                <a:tc>
                  <a:txBody>
                    <a:bodyPr/>
                    <a:lstStyle/>
                    <a:p>
                      <a:r>
                        <a:rPr lang="it-IT" sz="1200" b="0" i="0" dirty="0">
                          <a:latin typeface="Helvetica" charset="0"/>
                          <a:ea typeface="Helvetica" charset="0"/>
                          <a:cs typeface="Helvetica" charset="0"/>
                        </a:rPr>
                        <a:t>Rossitto C,</a:t>
                      </a:r>
                      <a:r>
                        <a:rPr lang="it-IT" sz="1200" b="0" i="0" baseline="0" dirty="0">
                          <a:latin typeface="Helvetica" charset="0"/>
                          <a:ea typeface="Helvetica" charset="0"/>
                          <a:cs typeface="Helvetica" charset="0"/>
                        </a:rPr>
                        <a:t> et al. </a:t>
                      </a:r>
                      <a:r>
                        <a:rPr lang="en-US" sz="1200" b="0" i="0" kern="1200" dirty="0" err="1">
                          <a:latin typeface="Helvetica" charset="0"/>
                          <a:ea typeface="Helvetica" charset="0"/>
                          <a:cs typeface="Helvetica" charset="0"/>
                        </a:rPr>
                        <a:t>Int</a:t>
                      </a:r>
                      <a:r>
                        <a:rPr lang="en-US" sz="1200" b="0" i="0" kern="1200" dirty="0">
                          <a:latin typeface="Helvetica" charset="0"/>
                          <a:ea typeface="Helvetica" charset="0"/>
                          <a:cs typeface="Helvetica" charset="0"/>
                        </a:rPr>
                        <a:t> J Med Robot. 2016</a:t>
                      </a:r>
                      <a:endParaRPr lang="de-DE" sz="1200" b="0" i="0" kern="1200" dirty="0">
                        <a:solidFill>
                          <a:schemeClr val="dk1"/>
                        </a:solidFill>
                        <a:latin typeface="Helvetica" charset="0"/>
                        <a:ea typeface="Helvetica" charset="0"/>
                        <a:cs typeface="Helvetica" charset="0"/>
                      </a:endParaRPr>
                    </a:p>
                  </a:txBody>
                  <a:tcPr marL="81103" marR="81103" anchor="ctr">
                    <a:noFill/>
                  </a:tcPr>
                </a:tc>
                <a:tc>
                  <a:txBody>
                    <a:bodyPr/>
                    <a:lstStyle/>
                    <a:p>
                      <a:pPr marL="0" algn="ctr" defTabSz="914400" rtl="0" eaLnBrk="1" latinLnBrk="0" hangingPunct="1"/>
                      <a:r>
                        <a:rPr lang="de-DE" sz="1200" b="0" i="0" kern="1200" dirty="0">
                          <a:solidFill>
                            <a:schemeClr val="dk1"/>
                          </a:solidFill>
                          <a:latin typeface="Helvetica" charset="0"/>
                          <a:ea typeface="Helvetica" charset="0"/>
                          <a:cs typeface="Helvetica" charset="0"/>
                        </a:rPr>
                        <a:t>81</a:t>
                      </a:r>
                    </a:p>
                  </a:txBody>
                  <a:tcPr marL="81103" marR="81103"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Robotic</a:t>
                      </a:r>
                      <a:r>
                        <a:rPr lang="de-DE" sz="1200" b="0" i="0" baseline="0" dirty="0">
                          <a:latin typeface="Helvetica" charset="0"/>
                          <a:ea typeface="Helvetica" charset="0"/>
                          <a:cs typeface="Helvetica" charset="0"/>
                        </a:rPr>
                        <a:t> benefits with responsbile economics for the laparoscopic hysterectomy</a:t>
                      </a:r>
                      <a:endParaRPr lang="de-DE" sz="1200" b="0" i="0" dirty="0">
                        <a:latin typeface="Helvetica" charset="0"/>
                        <a:ea typeface="Helvetica" charset="0"/>
                        <a:cs typeface="Helvetica" charset="0"/>
                      </a:endParaRPr>
                    </a:p>
                  </a:txBody>
                  <a:tcPr marL="81103" marR="81103" anchor="ctr">
                    <a:noFill/>
                  </a:tcPr>
                </a:tc>
                <a:extLst>
                  <a:ext uri="{0D108BD9-81ED-4DB2-BD59-A6C34878D82A}">
                    <a16:rowId xmlns:a16="http://schemas.microsoft.com/office/drawing/2014/main" val="10006"/>
                  </a:ext>
                </a:extLst>
              </a:tr>
              <a:tr h="480336">
                <a:tc>
                  <a:txBody>
                    <a:bodyPr/>
                    <a:lstStyle/>
                    <a:p>
                      <a:r>
                        <a:rPr lang="it-IT" sz="1200" b="0" i="0" dirty="0">
                          <a:latin typeface="Helvetica" charset="0"/>
                          <a:ea typeface="Helvetica" charset="0"/>
                          <a:cs typeface="Helvetica" charset="0"/>
                        </a:rPr>
                        <a:t>Gueli Alletti S, </a:t>
                      </a:r>
                      <a:r>
                        <a:rPr lang="it-IT" sz="1200" b="0" i="0" baseline="0" dirty="0">
                          <a:latin typeface="Helvetica" charset="0"/>
                          <a:ea typeface="Helvetica" charset="0"/>
                          <a:cs typeface="Helvetica" charset="0"/>
                        </a:rPr>
                        <a:t>et al. </a:t>
                      </a:r>
                      <a:r>
                        <a:rPr lang="de-DE" sz="1200" b="0" i="0" dirty="0">
                          <a:latin typeface="Helvetica" charset="0"/>
                          <a:ea typeface="Helvetica" charset="0"/>
                          <a:cs typeface="Helvetica" charset="0"/>
                        </a:rPr>
                        <a:t>J Minim Invasive Gynecol. 2015</a:t>
                      </a:r>
                    </a:p>
                  </a:txBody>
                  <a:tcPr marL="81103" marR="81103" anchor="ctr">
                    <a:solidFill>
                      <a:schemeClr val="bg1">
                        <a:lumMod val="85000"/>
                      </a:schemeClr>
                    </a:solidFill>
                  </a:tcPr>
                </a:tc>
                <a:tc>
                  <a:txBody>
                    <a:bodyPr/>
                    <a:lstStyle/>
                    <a:p>
                      <a:pPr algn="ctr"/>
                      <a:r>
                        <a:rPr lang="de-DE" sz="1200" b="0" i="0" dirty="0">
                          <a:latin typeface="Helvetica" charset="0"/>
                          <a:ea typeface="Helvetica" charset="0"/>
                          <a:cs typeface="Helvetica" charset="0"/>
                        </a:rPr>
                        <a:t>43</a:t>
                      </a:r>
                    </a:p>
                  </a:txBody>
                  <a:tcPr marL="81103" marR="81103"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Similar safety</a:t>
                      </a:r>
                      <a:r>
                        <a:rPr lang="de-DE" sz="1200" b="0" i="0" baseline="0" dirty="0">
                          <a:latin typeface="Helvetica" charset="0"/>
                          <a:ea typeface="Helvetica" charset="0"/>
                          <a:cs typeface="Helvetica" charset="0"/>
                        </a:rPr>
                        <a:t> &amp; efficacy profile to laparoscopy for early-stage endometrial cancer</a:t>
                      </a:r>
                      <a:endParaRPr lang="de-DE" sz="1200" b="0" i="0" dirty="0">
                        <a:latin typeface="Helvetica" charset="0"/>
                        <a:ea typeface="Helvetica" charset="0"/>
                        <a:cs typeface="Helvetica" charset="0"/>
                      </a:endParaRPr>
                    </a:p>
                  </a:txBody>
                  <a:tcPr marL="81103" marR="81103" anchor="ctr">
                    <a:solidFill>
                      <a:schemeClr val="bg1">
                        <a:lumMod val="85000"/>
                      </a:schemeClr>
                    </a:solidFill>
                  </a:tcPr>
                </a:tc>
                <a:extLst>
                  <a:ext uri="{0D108BD9-81ED-4DB2-BD59-A6C34878D82A}">
                    <a16:rowId xmlns:a16="http://schemas.microsoft.com/office/drawing/2014/main" val="10007"/>
                  </a:ext>
                </a:extLst>
              </a:tr>
              <a:tr h="423826">
                <a:tc>
                  <a:txBody>
                    <a:bodyPr/>
                    <a:lstStyle/>
                    <a:p>
                      <a:r>
                        <a:rPr lang="it-IT" sz="1200" b="0" i="0" dirty="0">
                          <a:latin typeface="Helvetica" charset="0"/>
                          <a:ea typeface="Helvetica" charset="0"/>
                          <a:cs typeface="Helvetica" charset="0"/>
                        </a:rPr>
                        <a:t>Gueli Alletti S, </a:t>
                      </a:r>
                      <a:r>
                        <a:rPr lang="it-IT" sz="1200" b="0" i="0" baseline="0" dirty="0">
                          <a:latin typeface="Helvetica" charset="0"/>
                          <a:ea typeface="Helvetica" charset="0"/>
                          <a:cs typeface="Helvetica" charset="0"/>
                        </a:rPr>
                        <a:t>et al. </a:t>
                      </a:r>
                      <a:r>
                        <a:rPr lang="de-DE" sz="1200" b="0" i="0" dirty="0">
                          <a:latin typeface="Helvetica" charset="0"/>
                          <a:ea typeface="Helvetica" charset="0"/>
                          <a:cs typeface="Helvetica" charset="0"/>
                        </a:rPr>
                        <a:t>J Minim Invasive Gynecol. 2015</a:t>
                      </a:r>
                    </a:p>
                  </a:txBody>
                  <a:tcPr marL="81103" marR="81103" anchor="ctr">
                    <a:noFill/>
                  </a:tcPr>
                </a:tc>
                <a:tc>
                  <a:txBody>
                    <a:bodyPr/>
                    <a:lstStyle/>
                    <a:p>
                      <a:pPr algn="ctr"/>
                      <a:r>
                        <a:rPr lang="en-US" sz="1200" b="0" i="0" dirty="0">
                          <a:latin typeface="Helvetica" charset="0"/>
                          <a:ea typeface="Helvetica" charset="0"/>
                          <a:cs typeface="Helvetica" charset="0"/>
                        </a:rPr>
                        <a:t>10</a:t>
                      </a:r>
                      <a:endParaRPr lang="de-DE" sz="1200" b="0" i="0" dirty="0">
                        <a:latin typeface="Helvetica" charset="0"/>
                        <a:ea typeface="Helvetica" charset="0"/>
                        <a:cs typeface="Helvetica" charset="0"/>
                      </a:endParaRPr>
                    </a:p>
                  </a:txBody>
                  <a:tcPr marL="81103" marR="81103"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Helvetica" charset="0"/>
                          <a:ea typeface="Helvetica" charset="0"/>
                          <a:cs typeface="Helvetica" charset="0"/>
                        </a:rPr>
                        <a:t>Positive safety</a:t>
                      </a:r>
                      <a:r>
                        <a:rPr lang="de-DE" sz="1200" b="0" i="0" baseline="0" dirty="0">
                          <a:latin typeface="Helvetica" charset="0"/>
                          <a:ea typeface="Helvetica" charset="0"/>
                          <a:cs typeface="Helvetica" charset="0"/>
                        </a:rPr>
                        <a:t> &amp; efficacy profile in ovarian cyst enucleation</a:t>
                      </a:r>
                      <a:endParaRPr lang="de-DE" sz="1200" b="0" i="0" dirty="0">
                        <a:latin typeface="Helvetica" charset="0"/>
                        <a:ea typeface="Helvetica" charset="0"/>
                        <a:cs typeface="Helvetica" charset="0"/>
                      </a:endParaRPr>
                    </a:p>
                  </a:txBody>
                  <a:tcPr marL="81103" marR="81103" anchor="ctr">
                    <a:noFill/>
                  </a:tcPr>
                </a:tc>
                <a:extLst>
                  <a:ext uri="{0D108BD9-81ED-4DB2-BD59-A6C34878D82A}">
                    <a16:rowId xmlns:a16="http://schemas.microsoft.com/office/drawing/2014/main" val="10008"/>
                  </a:ext>
                </a:extLst>
              </a:tr>
              <a:tr h="480336">
                <a:tc>
                  <a:txBody>
                    <a:bodyPr/>
                    <a:lstStyle/>
                    <a:p>
                      <a:r>
                        <a:rPr lang="it-IT" sz="1200" b="0" i="0" kern="1200" dirty="0">
                          <a:effectLst/>
                          <a:latin typeface="Helvetica" charset="0"/>
                          <a:ea typeface="Helvetica" charset="0"/>
                          <a:cs typeface="Helvetica" charset="0"/>
                        </a:rPr>
                        <a:t>Rossitto C, et al. </a:t>
                      </a:r>
                      <a:r>
                        <a:rPr lang="en-US" sz="1200" b="0" i="0" kern="1200" dirty="0">
                          <a:effectLst/>
                          <a:latin typeface="Helvetica" charset="0"/>
                          <a:ea typeface="Helvetica" charset="0"/>
                          <a:cs typeface="Helvetica" charset="0"/>
                        </a:rPr>
                        <a:t>J Robot Surg. 2016</a:t>
                      </a:r>
                      <a:endParaRPr lang="de-DE" sz="1200" b="0" i="0" kern="1200" dirty="0">
                        <a:solidFill>
                          <a:schemeClr val="dk1"/>
                        </a:solidFill>
                        <a:effectLst/>
                        <a:latin typeface="Helvetica" charset="0"/>
                        <a:ea typeface="Helvetica" charset="0"/>
                        <a:cs typeface="Helvetica" charset="0"/>
                      </a:endParaRPr>
                    </a:p>
                  </a:txBody>
                  <a:tcPr marL="81103" marR="81103" anchor="ctr">
                    <a:solidFill>
                      <a:schemeClr val="bg1">
                        <a:lumMod val="85000"/>
                      </a:schemeClr>
                    </a:solidFill>
                  </a:tcPr>
                </a:tc>
                <a:tc>
                  <a:txBody>
                    <a:bodyPr/>
                    <a:lstStyle/>
                    <a:p>
                      <a:pPr marL="0" indent="0" algn="ctr">
                        <a:buFont typeface="Arial" panose="020B0604020202020204" pitchFamily="34" charset="0"/>
                        <a:buNone/>
                      </a:pPr>
                      <a:r>
                        <a:rPr lang="de-DE" sz="1200" b="0" i="0" kern="1200" dirty="0">
                          <a:solidFill>
                            <a:schemeClr val="dk1"/>
                          </a:solidFill>
                          <a:effectLst/>
                          <a:latin typeface="Helvetica" charset="0"/>
                          <a:ea typeface="Helvetica" charset="0"/>
                          <a:cs typeface="Helvetica" charset="0"/>
                        </a:rPr>
                        <a:t>10</a:t>
                      </a:r>
                    </a:p>
                  </a:txBody>
                  <a:tcPr marL="81103" marR="81103" anchor="ctr">
                    <a:solidFill>
                      <a:schemeClr val="bg1">
                        <a:lumMod val="85000"/>
                      </a:schemeClr>
                    </a:solidFill>
                  </a:tcPr>
                </a:tc>
                <a:tc>
                  <a:txBody>
                    <a:bodyPr/>
                    <a:lstStyle/>
                    <a:p>
                      <a:r>
                        <a:rPr lang="de-DE" sz="1200" b="0" i="0" dirty="0">
                          <a:latin typeface="Helvetica" charset="0"/>
                          <a:ea typeface="Helvetica" charset="0"/>
                          <a:cs typeface="Helvetica" charset="0"/>
                        </a:rPr>
                        <a:t>Positive safety</a:t>
                      </a:r>
                      <a:r>
                        <a:rPr lang="de-DE" sz="1200" b="0" i="0" baseline="0" dirty="0">
                          <a:latin typeface="Helvetica" charset="0"/>
                          <a:ea typeface="Helvetica" charset="0"/>
                          <a:cs typeface="Helvetica" charset="0"/>
                        </a:rPr>
                        <a:t> &amp; efficacy profile in obsese hysterectomy patients</a:t>
                      </a:r>
                      <a:endParaRPr lang="de-DE" sz="1200" b="0" i="0" dirty="0">
                        <a:latin typeface="Helvetica" charset="0"/>
                        <a:ea typeface="Helvetica" charset="0"/>
                        <a:cs typeface="Helvetica" charset="0"/>
                      </a:endParaRPr>
                    </a:p>
                  </a:txBody>
                  <a:tcPr marL="81103" marR="81103" anchor="c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5" name="Slide Number Placeholder 4"/>
          <p:cNvSpPr>
            <a:spLocks noGrp="1"/>
          </p:cNvSpPr>
          <p:nvPr>
            <p:ph type="sldNum" sz="quarter" idx="12"/>
          </p:nvPr>
        </p:nvSpPr>
        <p:spPr>
          <a:prstGeom prst="rect">
            <a:avLst/>
          </a:prstGeom>
        </p:spPr>
        <p:txBody>
          <a:bodyPr/>
          <a:lstStyle/>
          <a:p>
            <a:fld id="{42D9202E-547A-7B47-8FBC-57C449E4387D}" type="slidenum">
              <a:rPr lang="en-US" smtClean="0"/>
              <a:t>20</a:t>
            </a:fld>
            <a:endParaRPr lang="en-US"/>
          </a:p>
        </p:txBody>
      </p:sp>
      <p:sp>
        <p:nvSpPr>
          <p:cNvPr id="3" name="Rectangle 2"/>
          <p:cNvSpPr/>
          <p:nvPr/>
        </p:nvSpPr>
        <p:spPr>
          <a:xfrm>
            <a:off x="86060" y="1225655"/>
            <a:ext cx="12075960" cy="1077218"/>
          </a:xfrm>
          <a:prstGeom prst="rect">
            <a:avLst/>
          </a:prstGeom>
        </p:spPr>
        <p:txBody>
          <a:bodyPr wrap="square">
            <a:spAutoFit/>
          </a:bodyPr>
          <a:lstStyle/>
          <a:p>
            <a:pPr marL="347663" lvl="2" indent="-287338">
              <a:spcBef>
                <a:spcPts val="600"/>
              </a:spcBef>
              <a:buFont typeface="Arial" panose="020B0604020202020204" pitchFamily="34" charset="0"/>
              <a:buChar char="•"/>
            </a:pPr>
            <a:r>
              <a:rPr lang="en-US" dirty="0">
                <a:solidFill>
                  <a:schemeClr val="bg2">
                    <a:lumMod val="25000"/>
                  </a:schemeClr>
                </a:solidFill>
                <a:latin typeface="Helvetica" charset="0"/>
                <a:ea typeface="Helvetica" charset="0"/>
                <a:cs typeface="Helvetica" charset="0"/>
              </a:rPr>
              <a:t>Peer-reviewed published data on procedures for benign and malignant disease and in obese patients </a:t>
            </a:r>
          </a:p>
          <a:p>
            <a:pPr marL="347663" lvl="2" indent="-287338">
              <a:spcBef>
                <a:spcPts val="600"/>
              </a:spcBef>
              <a:buFont typeface="Arial" panose="020B0604020202020204" pitchFamily="34" charset="0"/>
              <a:buChar char="•"/>
            </a:pPr>
            <a:r>
              <a:rPr lang="en-US" dirty="0">
                <a:solidFill>
                  <a:schemeClr val="bg2">
                    <a:lumMod val="25000"/>
                  </a:schemeClr>
                </a:solidFill>
                <a:latin typeface="Helvetica" charset="0"/>
                <a:ea typeface="Helvetica" charset="0"/>
                <a:cs typeface="Helvetica" charset="0"/>
              </a:rPr>
              <a:t>Surgeons cite positives of short learning curve &amp; median 7 minute set-up time </a:t>
            </a:r>
          </a:p>
          <a:p>
            <a:pPr marL="347663" lvl="2" indent="-287338">
              <a:spcBef>
                <a:spcPts val="600"/>
              </a:spcBef>
              <a:buFont typeface="Arial" panose="020B0604020202020204" pitchFamily="34" charset="0"/>
              <a:buChar char="•"/>
            </a:pPr>
            <a:r>
              <a:rPr lang="en-US" dirty="0">
                <a:solidFill>
                  <a:schemeClr val="bg2">
                    <a:lumMod val="25000"/>
                  </a:schemeClr>
                </a:solidFill>
                <a:latin typeface="Helvetica" charset="0"/>
                <a:ea typeface="Helvetica" charset="0"/>
                <a:cs typeface="Helvetica" charset="0"/>
              </a:rPr>
              <a:t>Feasibility, safety profile and procedural economics </a:t>
            </a:r>
            <a:r>
              <a:rPr lang="en-US" u="sng" dirty="0">
                <a:solidFill>
                  <a:schemeClr val="bg2">
                    <a:lumMod val="25000"/>
                  </a:schemeClr>
                </a:solidFill>
                <a:latin typeface="Helvetica" charset="0"/>
                <a:ea typeface="Helvetica" charset="0"/>
                <a:cs typeface="Helvetica" charset="0"/>
              </a:rPr>
              <a:t>similar to lap surgery</a:t>
            </a:r>
            <a:r>
              <a:rPr lang="en-US" dirty="0">
                <a:solidFill>
                  <a:schemeClr val="bg2">
                    <a:lumMod val="25000"/>
                  </a:schemeClr>
                </a:solidFill>
                <a:latin typeface="Helvetica" charset="0"/>
                <a:ea typeface="Helvetica" charset="0"/>
                <a:cs typeface="Helvetica" charset="0"/>
              </a:rPr>
              <a:t> for procedures investigated</a:t>
            </a:r>
          </a:p>
        </p:txBody>
      </p:sp>
    </p:spTree>
    <p:extLst>
      <p:ext uri="{BB962C8B-B14F-4D97-AF65-F5344CB8AC3E}">
        <p14:creationId xmlns:p14="http://schemas.microsoft.com/office/powerpoint/2010/main" val="1144292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entagon 44"/>
          <p:cNvSpPr/>
          <p:nvPr/>
        </p:nvSpPr>
        <p:spPr>
          <a:xfrm>
            <a:off x="456524" y="6021076"/>
            <a:ext cx="2775005" cy="305531"/>
          </a:xfrm>
          <a:prstGeom prst="homePlat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       Saitama Medical University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38711" r="44740"/>
          <a:stretch/>
        </p:blipFill>
        <p:spPr>
          <a:xfrm>
            <a:off x="2954889" y="328689"/>
            <a:ext cx="5860310" cy="6433071"/>
          </a:xfrm>
          <a:prstGeom prst="rect">
            <a:avLst/>
          </a:prstGeom>
          <a:ln>
            <a:noFill/>
          </a:ln>
          <a:effectLst>
            <a:outerShdw blurRad="190500" algn="tl" rotWithShape="0">
              <a:srgbClr val="000000">
                <a:alpha val="70000"/>
              </a:srgbClr>
            </a:outerShdw>
          </a:effectLst>
          <a:scene3d>
            <a:camera prst="perspectiveRelaxed"/>
            <a:lightRig rig="threePt" dir="t"/>
          </a:scene3d>
        </p:spPr>
        <p:style>
          <a:lnRef idx="2">
            <a:schemeClr val="dk1"/>
          </a:lnRef>
          <a:fillRef idx="1">
            <a:schemeClr val="lt1"/>
          </a:fillRef>
          <a:effectRef idx="0">
            <a:schemeClr val="dk1"/>
          </a:effectRef>
          <a:fontRef idx="minor">
            <a:schemeClr val="dk1"/>
          </a:fontRef>
        </p:style>
      </p:pic>
      <p:sp>
        <p:nvSpPr>
          <p:cNvPr id="7" name="Teardrop 6"/>
          <p:cNvSpPr/>
          <p:nvPr/>
        </p:nvSpPr>
        <p:spPr>
          <a:xfrm rot="7978729">
            <a:off x="6283920" y="2670630"/>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6338034" y="2730188"/>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p:nvSpPr>
        <p:spPr>
          <a:xfrm rot="7978729">
            <a:off x="6558480" y="2521075"/>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6612594" y="2580633"/>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ardrop 10"/>
          <p:cNvSpPr/>
          <p:nvPr/>
        </p:nvSpPr>
        <p:spPr>
          <a:xfrm rot="7978729">
            <a:off x="5863577" y="3755291"/>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5917691" y="3814849"/>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ardrop 12"/>
          <p:cNvSpPr/>
          <p:nvPr/>
        </p:nvSpPr>
        <p:spPr>
          <a:xfrm rot="7978729">
            <a:off x="7213200" y="4132145"/>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7267314" y="4191703"/>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ardrop 14"/>
          <p:cNvSpPr/>
          <p:nvPr/>
        </p:nvSpPr>
        <p:spPr>
          <a:xfrm rot="7978729">
            <a:off x="6781565" y="3744107"/>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6835679" y="3803665"/>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ardrop 16"/>
          <p:cNvSpPr/>
          <p:nvPr/>
        </p:nvSpPr>
        <p:spPr>
          <a:xfrm rot="7978729">
            <a:off x="4999100" y="2635657"/>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5053214" y="2695215"/>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4"/>
          <a:stretch>
            <a:fillRect/>
          </a:stretch>
        </p:blipFill>
        <p:spPr>
          <a:xfrm rot="495737">
            <a:off x="8099919" y="2370610"/>
            <a:ext cx="3451058" cy="4200220"/>
          </a:xfrm>
          <a:prstGeom prst="rect">
            <a:avLst/>
          </a:prstGeom>
          <a:ln>
            <a:noFill/>
          </a:ln>
          <a:effectLst>
            <a:outerShdw blurRad="292100" dist="139700" dir="2700000" algn="tl" rotWithShape="0">
              <a:srgbClr val="333333">
                <a:alpha val="65000"/>
              </a:srgbClr>
            </a:outerShdw>
          </a:effectLst>
          <a:scene3d>
            <a:camera prst="perspectiveRelaxedModerately"/>
            <a:lightRig rig="threePt" dir="t"/>
          </a:scene3d>
        </p:spPr>
      </p:pic>
      <p:sp>
        <p:nvSpPr>
          <p:cNvPr id="23" name="Pentagon 22"/>
          <p:cNvSpPr/>
          <p:nvPr/>
        </p:nvSpPr>
        <p:spPr>
          <a:xfrm>
            <a:off x="487117" y="1934163"/>
            <a:ext cx="2860586" cy="305531"/>
          </a:xfrm>
          <a:prstGeom prst="homePlate">
            <a:avLst/>
          </a:prstGeom>
          <a:solidFill>
            <a:srgbClr val="0000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Imperial College, St. Mary’s</a:t>
            </a:r>
          </a:p>
        </p:txBody>
      </p:sp>
      <p:pic>
        <p:nvPicPr>
          <p:cNvPr id="24" name="Picture 2" descr="https://lh5.googleusercontent.com/eyBDTH2uI2HVjg44wYsyog6LCcD3gqIdkQ71Cz0vL1gK93_QwGHnIxiR7nYaVt7xSzxf6KCXC5PtP-HSaE_nboGL9WvQrOVcUntw4dCh7OPmdqUirpGym1tw4StTo2Plmbnk1xa8Q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6" y="1762798"/>
            <a:ext cx="642767" cy="618663"/>
          </a:xfrm>
          <a:prstGeom prst="ellipse">
            <a:avLst/>
          </a:prstGeom>
          <a:ln>
            <a:solidFill>
              <a:schemeClr val="tx1"/>
            </a:solidFill>
          </a:ln>
          <a:effectLst>
            <a:softEdge rad="63500"/>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003003" y="2252845"/>
            <a:ext cx="1534733" cy="276999"/>
          </a:xfrm>
          <a:prstGeom prst="rect">
            <a:avLst/>
          </a:prstGeom>
          <a:noFill/>
        </p:spPr>
        <p:txBody>
          <a:bodyPr wrap="square" rtlCol="0">
            <a:spAutoFit/>
          </a:bodyPr>
          <a:lstStyle/>
          <a:p>
            <a:r>
              <a:rPr lang="en-US" sz="1200" b="1" i="1" dirty="0">
                <a:solidFill>
                  <a:prstClr val="black"/>
                </a:solidFill>
              </a:rPr>
              <a:t>London, England</a:t>
            </a:r>
          </a:p>
        </p:txBody>
      </p:sp>
      <p:sp>
        <p:nvSpPr>
          <p:cNvPr id="26" name="Pentagon 25"/>
          <p:cNvSpPr/>
          <p:nvPr/>
        </p:nvSpPr>
        <p:spPr>
          <a:xfrm>
            <a:off x="388147" y="2671275"/>
            <a:ext cx="3037647" cy="305531"/>
          </a:xfrm>
          <a:prstGeom prst="homePlat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       St. </a:t>
            </a:r>
            <a:r>
              <a:rPr lang="en-US" sz="1400" dirty="0" err="1">
                <a:solidFill>
                  <a:prstClr val="white"/>
                </a:solidFill>
              </a:rPr>
              <a:t>Marien-Krankenhaus</a:t>
            </a:r>
            <a:r>
              <a:rPr lang="en-US" sz="1400" dirty="0">
                <a:solidFill>
                  <a:prstClr val="white"/>
                </a:solidFill>
              </a:rPr>
              <a:t> Siegen</a:t>
            </a:r>
          </a:p>
        </p:txBody>
      </p:sp>
      <p:pic>
        <p:nvPicPr>
          <p:cNvPr id="27" name="Picture 4" descr="https://lh5.googleusercontent.com/VIccy3w-j-9NRkugWFFhDx_K4s9ltHhLxZQMM3hs8hzrksV3KpkO9A8KGQntjZnemlEJbREJxM6rNqjwnSQBHfNupIgTDFEKTMKEayRHZ0lxed9K1Q66RW8Mi4qPxNIIbqVDnSbbz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9" y="2488025"/>
            <a:ext cx="739198" cy="647939"/>
          </a:xfrm>
          <a:prstGeom prst="ellipse">
            <a:avLst/>
          </a:prstGeom>
          <a:ln>
            <a:noFill/>
          </a:ln>
          <a:effectLst>
            <a:softEdge rad="76200"/>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27129" y="2954321"/>
            <a:ext cx="1534733" cy="276999"/>
          </a:xfrm>
          <a:prstGeom prst="rect">
            <a:avLst/>
          </a:prstGeom>
        </p:spPr>
        <p:txBody>
          <a:bodyPr wrap="square" rtlCol="0">
            <a:spAutoFit/>
          </a:bodyPr>
          <a:lstStyle/>
          <a:p>
            <a:r>
              <a:rPr lang="en-US" sz="1200" b="1" i="1" dirty="0">
                <a:solidFill>
                  <a:prstClr val="black"/>
                </a:solidFill>
              </a:rPr>
              <a:t>Siegen, Germany</a:t>
            </a:r>
          </a:p>
        </p:txBody>
      </p:sp>
      <p:sp>
        <p:nvSpPr>
          <p:cNvPr id="29" name="Pentagon 28"/>
          <p:cNvSpPr/>
          <p:nvPr/>
        </p:nvSpPr>
        <p:spPr>
          <a:xfrm>
            <a:off x="246424" y="3336110"/>
            <a:ext cx="4419756" cy="305531"/>
          </a:xfrm>
          <a:prstGeom prst="homePlat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       </a:t>
            </a:r>
            <a:r>
              <a:rPr lang="en-US" sz="1400" dirty="0" err="1">
                <a:solidFill>
                  <a:prstClr val="white"/>
                </a:solidFill>
              </a:rPr>
              <a:t>Universitaetsklinikum</a:t>
            </a:r>
            <a:r>
              <a:rPr lang="en-US" sz="1400" dirty="0">
                <a:solidFill>
                  <a:prstClr val="white"/>
                </a:solidFill>
              </a:rPr>
              <a:t> Hamburg – Eppendorf (UKE)</a:t>
            </a:r>
          </a:p>
        </p:txBody>
      </p:sp>
      <p:sp>
        <p:nvSpPr>
          <p:cNvPr id="30" name="TextBox 29"/>
          <p:cNvSpPr txBox="1"/>
          <p:nvPr/>
        </p:nvSpPr>
        <p:spPr>
          <a:xfrm>
            <a:off x="851025" y="3611219"/>
            <a:ext cx="1534733" cy="276999"/>
          </a:xfrm>
          <a:prstGeom prst="rect">
            <a:avLst/>
          </a:prstGeom>
        </p:spPr>
        <p:txBody>
          <a:bodyPr wrap="square" rtlCol="0">
            <a:spAutoFit/>
          </a:bodyPr>
          <a:lstStyle/>
          <a:p>
            <a:r>
              <a:rPr lang="en-US" sz="1200" b="1" i="1" dirty="0">
                <a:solidFill>
                  <a:prstClr val="black"/>
                </a:solidFill>
              </a:rPr>
              <a:t>Hamburg, Germany</a:t>
            </a:r>
          </a:p>
        </p:txBody>
      </p:sp>
      <p:pic>
        <p:nvPicPr>
          <p:cNvPr id="31" name="Picture 4" descr="https://lh5.googleusercontent.com/VIccy3w-j-9NRkugWFFhDx_K4s9ltHhLxZQMM3hs8hzrksV3KpkO9A8KGQntjZnemlEJbREJxM6rNqjwnSQBHfNupIgTDFEKTMKEayRHZ0lxed9K1Q66RW8Mi4qPxNIIbqVDnSbbz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4" y="3169155"/>
            <a:ext cx="739198" cy="647939"/>
          </a:xfrm>
          <a:prstGeom prst="ellipse">
            <a:avLst/>
          </a:prstGeom>
          <a:ln>
            <a:noFill/>
          </a:ln>
          <a:effectLst>
            <a:softEdge rad="76200"/>
          </a:effectLst>
          <a:extLst>
            <a:ext uri="{909E8E84-426E-40DD-AFC4-6F175D3DCCD1}">
              <a14:hiddenFill xmlns:a14="http://schemas.microsoft.com/office/drawing/2010/main">
                <a:solidFill>
                  <a:srgbClr val="FFFFFF"/>
                </a:solidFill>
              </a14:hiddenFill>
            </a:ext>
          </a:extLst>
        </p:spPr>
      </p:pic>
      <p:sp>
        <p:nvSpPr>
          <p:cNvPr id="32" name="Pentagon 31"/>
          <p:cNvSpPr/>
          <p:nvPr/>
        </p:nvSpPr>
        <p:spPr>
          <a:xfrm>
            <a:off x="301497" y="4037388"/>
            <a:ext cx="2541732" cy="251107"/>
          </a:xfrm>
          <a:prstGeom prst="homePlat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       C.H.U. ST Etienne</a:t>
            </a:r>
          </a:p>
        </p:txBody>
      </p:sp>
      <p:pic>
        <p:nvPicPr>
          <p:cNvPr id="33" name="Picture 3" descr="https://lh4.googleusercontent.com/v6PyfRPU87vwKyG6c8TLHoPJ7iIo5qKd9u2IghLn10yhL2OcnuWybrmVyEjEqu2nvYgYsiB5r-S81GX_rrmHHvMDW99I435H50SSpTnvu5xg6NrD9o-3wHg9MQx0aJ2zC_JECUmNb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1" y="3883817"/>
            <a:ext cx="703756" cy="602180"/>
          </a:xfrm>
          <a:prstGeom prst="ellipse">
            <a:avLst/>
          </a:prstGeom>
          <a:ln>
            <a:noFill/>
          </a:ln>
          <a:effectLst>
            <a:softEdge rad="76200"/>
          </a:effectLst>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68709" y="4288495"/>
            <a:ext cx="1534733" cy="276999"/>
          </a:xfrm>
          <a:prstGeom prst="rect">
            <a:avLst/>
          </a:prstGeom>
          <a:noFill/>
        </p:spPr>
        <p:txBody>
          <a:bodyPr wrap="square" rtlCol="0">
            <a:spAutoFit/>
          </a:bodyPr>
          <a:lstStyle/>
          <a:p>
            <a:r>
              <a:rPr lang="en-US" sz="1200" b="1" i="1" dirty="0">
                <a:solidFill>
                  <a:prstClr val="black"/>
                </a:solidFill>
              </a:rPr>
              <a:t>Saint-Etienne, France</a:t>
            </a:r>
          </a:p>
        </p:txBody>
      </p:sp>
      <p:sp>
        <p:nvSpPr>
          <p:cNvPr id="35" name="Pentagon 34"/>
          <p:cNvSpPr/>
          <p:nvPr/>
        </p:nvSpPr>
        <p:spPr>
          <a:xfrm>
            <a:off x="343246" y="4698816"/>
            <a:ext cx="2313572" cy="305531"/>
          </a:xfrm>
          <a:prstGeom prst="homePlat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       </a:t>
            </a:r>
            <a:r>
              <a:rPr lang="en-US" sz="1400" dirty="0" err="1">
                <a:solidFill>
                  <a:prstClr val="white"/>
                </a:solidFill>
              </a:rPr>
              <a:t>Humanitas</a:t>
            </a:r>
            <a:r>
              <a:rPr lang="en-US" sz="1400" dirty="0">
                <a:solidFill>
                  <a:prstClr val="white"/>
                </a:solidFill>
              </a:rPr>
              <a:t> University</a:t>
            </a:r>
          </a:p>
        </p:txBody>
      </p:sp>
      <p:pic>
        <p:nvPicPr>
          <p:cNvPr id="36" name="Picture 5" descr="https://lh4.googleusercontent.com/L5C1G3AYT_aJHak_HrEUmTo0j9LqFrfu5ADQStWgQo-lAaA9SZyZBOapfD-GRmyBz-7Sit8kFOhRfEPaWYHUzYO4Lb4d0D-xr8ig82-96iESgZ-abJaPIG2FBHpTwIro9bNRoLzW5R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39" y="4521352"/>
            <a:ext cx="684624" cy="643572"/>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50295" y="4954266"/>
            <a:ext cx="1065122" cy="276999"/>
          </a:xfrm>
          <a:prstGeom prst="rect">
            <a:avLst/>
          </a:prstGeom>
          <a:noFill/>
        </p:spPr>
        <p:txBody>
          <a:bodyPr wrap="square" rtlCol="0">
            <a:spAutoFit/>
          </a:bodyPr>
          <a:lstStyle/>
          <a:p>
            <a:r>
              <a:rPr lang="en-US" sz="1200" b="1" i="1" dirty="0">
                <a:solidFill>
                  <a:prstClr val="black"/>
                </a:solidFill>
              </a:rPr>
              <a:t>Milan, Italy</a:t>
            </a:r>
          </a:p>
        </p:txBody>
      </p:sp>
      <p:sp>
        <p:nvSpPr>
          <p:cNvPr id="38" name="Pentagon 37"/>
          <p:cNvSpPr/>
          <p:nvPr/>
        </p:nvSpPr>
        <p:spPr>
          <a:xfrm>
            <a:off x="316831" y="5276308"/>
            <a:ext cx="2211148" cy="245385"/>
          </a:xfrm>
          <a:prstGeom prst="homePlat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       </a:t>
            </a:r>
            <a:r>
              <a:rPr lang="en-US" sz="1400" dirty="0" err="1">
                <a:solidFill>
                  <a:prstClr val="white"/>
                </a:solidFill>
              </a:rPr>
              <a:t>Policlinico</a:t>
            </a:r>
            <a:r>
              <a:rPr lang="en-US" sz="1400" dirty="0">
                <a:solidFill>
                  <a:prstClr val="white"/>
                </a:solidFill>
              </a:rPr>
              <a:t> </a:t>
            </a:r>
            <a:r>
              <a:rPr lang="en-US" sz="1400" dirty="0" err="1">
                <a:solidFill>
                  <a:prstClr val="white"/>
                </a:solidFill>
              </a:rPr>
              <a:t>Gemelli</a:t>
            </a:r>
            <a:endParaRPr lang="en-US" sz="1400" dirty="0">
              <a:solidFill>
                <a:prstClr val="white"/>
              </a:solidFill>
            </a:endParaRPr>
          </a:p>
        </p:txBody>
      </p:sp>
      <p:sp>
        <p:nvSpPr>
          <p:cNvPr id="39" name="TextBox 38"/>
          <p:cNvSpPr txBox="1"/>
          <p:nvPr/>
        </p:nvSpPr>
        <p:spPr>
          <a:xfrm>
            <a:off x="799854" y="5496604"/>
            <a:ext cx="1398467" cy="276999"/>
          </a:xfrm>
          <a:prstGeom prst="rect">
            <a:avLst/>
          </a:prstGeom>
          <a:noFill/>
        </p:spPr>
        <p:txBody>
          <a:bodyPr wrap="square" rtlCol="0">
            <a:spAutoFit/>
          </a:bodyPr>
          <a:lstStyle/>
          <a:p>
            <a:r>
              <a:rPr lang="en-US" sz="1200" b="1" i="1" dirty="0">
                <a:solidFill>
                  <a:prstClr val="black"/>
                </a:solidFill>
              </a:rPr>
              <a:t>Rome, Italy</a:t>
            </a:r>
          </a:p>
        </p:txBody>
      </p:sp>
      <p:pic>
        <p:nvPicPr>
          <p:cNvPr id="40" name="Picture 5" descr="https://lh4.googleusercontent.com/L5C1G3AYT_aJHak_HrEUmTo0j9LqFrfu5ADQStWgQo-lAaA9SZyZBOapfD-GRmyBz-7Sit8kFOhRfEPaWYHUzYO4Lb4d0D-xr8ig82-96iESgZ-abJaPIG2FBHpTwIro9bNRoLzW5R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25" y="5154727"/>
            <a:ext cx="623838" cy="643572"/>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9"/>
          <a:stretch>
            <a:fillRect/>
          </a:stretch>
        </p:blipFill>
        <p:spPr>
          <a:xfrm>
            <a:off x="101557" y="5888502"/>
            <a:ext cx="573179" cy="496385"/>
          </a:xfrm>
          <a:prstGeom prst="ellipse">
            <a:avLst/>
          </a:prstGeom>
          <a:ln w="63500" cap="rnd">
            <a:noFill/>
          </a:ln>
          <a:effectLst>
            <a:outerShdw blurRad="381000" dist="292100" dir="5400000" sx="-80000" sy="-18000" rotWithShape="0">
              <a:srgbClr val="000000">
                <a:alpha val="22000"/>
              </a:srgbClr>
            </a:outerShdw>
            <a:softEdge rad="63500"/>
          </a:effectLst>
          <a:scene3d>
            <a:camera prst="orthographicFront"/>
            <a:lightRig rig="contrasting" dir="t">
              <a:rot lat="0" lon="0" rev="3000000"/>
            </a:lightRig>
          </a:scene3d>
          <a:sp3d contourW="7620">
            <a:bevelT w="95250" h="31750"/>
            <a:contourClr>
              <a:srgbClr val="333333"/>
            </a:contourClr>
          </a:sp3d>
        </p:spPr>
      </p:pic>
      <p:sp>
        <p:nvSpPr>
          <p:cNvPr id="46" name="TextBox 45"/>
          <p:cNvSpPr txBox="1"/>
          <p:nvPr/>
        </p:nvSpPr>
        <p:spPr>
          <a:xfrm>
            <a:off x="990098" y="6313443"/>
            <a:ext cx="1534733" cy="276999"/>
          </a:xfrm>
          <a:prstGeom prst="rect">
            <a:avLst/>
          </a:prstGeom>
          <a:noFill/>
        </p:spPr>
        <p:txBody>
          <a:bodyPr wrap="square" rtlCol="0">
            <a:spAutoFit/>
          </a:bodyPr>
          <a:lstStyle/>
          <a:p>
            <a:r>
              <a:rPr lang="en-US" sz="1200" b="1" i="1" dirty="0">
                <a:solidFill>
                  <a:prstClr val="black"/>
                </a:solidFill>
              </a:rPr>
              <a:t>Hidaka- City, Japan</a:t>
            </a:r>
          </a:p>
        </p:txBody>
      </p:sp>
      <p:sp>
        <p:nvSpPr>
          <p:cNvPr id="52" name="Teardrop 51"/>
          <p:cNvSpPr/>
          <p:nvPr/>
        </p:nvSpPr>
        <p:spPr>
          <a:xfrm rot="7978729">
            <a:off x="9670031" y="4710164"/>
            <a:ext cx="282480" cy="303660"/>
          </a:xfrm>
          <a:prstGeom prst="teardrop">
            <a:avLst>
              <a:gd name="adj" fmla="val 200000"/>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9724145" y="4769722"/>
            <a:ext cx="174251" cy="184544"/>
          </a:xfrm>
          <a:prstGeom prst="ellipse">
            <a:avLst/>
          </a:prstGeom>
          <a:solidFill>
            <a:srgbClr val="64CAD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p>
            <a:r>
              <a:rPr lang="en-US" sz="4000" dirty="0"/>
              <a:t>Initial Global Clinical Sites</a:t>
            </a:r>
          </a:p>
        </p:txBody>
      </p:sp>
    </p:spTree>
    <p:extLst>
      <p:ext uri="{BB962C8B-B14F-4D97-AF65-F5344CB8AC3E}">
        <p14:creationId xmlns:p14="http://schemas.microsoft.com/office/powerpoint/2010/main" val="324200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Activity</a:t>
            </a:r>
          </a:p>
        </p:txBody>
      </p:sp>
      <p:sp>
        <p:nvSpPr>
          <p:cNvPr id="3" name="Content Placeholder 2"/>
          <p:cNvSpPr>
            <a:spLocks noGrp="1"/>
          </p:cNvSpPr>
          <p:nvPr>
            <p:ph idx="1"/>
          </p:nvPr>
        </p:nvSpPr>
        <p:spPr>
          <a:xfrm>
            <a:off x="400834" y="1204029"/>
            <a:ext cx="7803714" cy="4722917"/>
          </a:xfrm>
        </p:spPr>
        <p:txBody>
          <a:bodyPr>
            <a:noAutofit/>
          </a:bodyPr>
          <a:lstStyle/>
          <a:p>
            <a:r>
              <a:rPr lang="en-US" sz="2400" dirty="0">
                <a:solidFill>
                  <a:srgbClr val="595959"/>
                </a:solidFill>
                <a:latin typeface="Helvetica Neue"/>
              </a:rPr>
              <a:t>Strong foundation established</a:t>
            </a:r>
          </a:p>
          <a:p>
            <a:pPr lvl="1"/>
            <a:r>
              <a:rPr lang="en-US" dirty="0">
                <a:solidFill>
                  <a:srgbClr val="595959"/>
                </a:solidFill>
                <a:latin typeface="Helvetica Neue"/>
              </a:rPr>
              <a:t>Direct sales team covering Germany, France &amp; UK</a:t>
            </a:r>
          </a:p>
          <a:p>
            <a:pPr lvl="1"/>
            <a:r>
              <a:rPr lang="en-US" dirty="0">
                <a:solidFill>
                  <a:srgbClr val="595959"/>
                </a:solidFill>
                <a:latin typeface="Helvetica Neue"/>
              </a:rPr>
              <a:t>Distributors and agents covering Australia, New Zealand, Taiwan, Kuwait, UAE, Austria, Switzerland, Italy</a:t>
            </a:r>
          </a:p>
          <a:p>
            <a:pPr lvl="1"/>
            <a:r>
              <a:rPr lang="en-US" dirty="0">
                <a:solidFill>
                  <a:srgbClr val="595959"/>
                </a:solidFill>
                <a:latin typeface="Helvetica Neue"/>
              </a:rPr>
              <a:t>US sales team hiring begun with 9 field based reps already onboard</a:t>
            </a:r>
          </a:p>
          <a:p>
            <a:r>
              <a:rPr lang="en-US" sz="2400" dirty="0">
                <a:solidFill>
                  <a:srgbClr val="595959"/>
                </a:solidFill>
                <a:latin typeface="Helvetica Neue"/>
              </a:rPr>
              <a:t>Sales activities</a:t>
            </a:r>
          </a:p>
          <a:p>
            <a:pPr lvl="1"/>
            <a:r>
              <a:rPr lang="en-US" dirty="0">
                <a:solidFill>
                  <a:srgbClr val="595959"/>
                </a:solidFill>
                <a:latin typeface="Helvetica Neue"/>
              </a:rPr>
              <a:t>Italian first sale Q3 ’16</a:t>
            </a:r>
          </a:p>
          <a:p>
            <a:pPr lvl="1"/>
            <a:r>
              <a:rPr lang="en-US" dirty="0">
                <a:solidFill>
                  <a:srgbClr val="595959"/>
                </a:solidFill>
                <a:latin typeface="Helvetica Neue"/>
              </a:rPr>
              <a:t>German first sale in Q1 ’17</a:t>
            </a:r>
          </a:p>
          <a:p>
            <a:pPr lvl="1"/>
            <a:r>
              <a:rPr lang="en-US" dirty="0">
                <a:solidFill>
                  <a:srgbClr val="595959"/>
                </a:solidFill>
                <a:latin typeface="Helvetica Neue"/>
              </a:rPr>
              <a:t>Japan first sale Q2 ‘17</a:t>
            </a:r>
          </a:p>
          <a:p>
            <a:pPr lvl="1"/>
            <a:r>
              <a:rPr lang="en-US" dirty="0">
                <a:solidFill>
                  <a:srgbClr val="595959"/>
                </a:solidFill>
                <a:latin typeface="Helvetica Neue"/>
              </a:rPr>
              <a:t>Additional systems placed with option to buy</a:t>
            </a:r>
          </a:p>
          <a:p>
            <a:pPr lvl="1"/>
            <a:r>
              <a:rPr lang="en-US" dirty="0">
                <a:solidFill>
                  <a:srgbClr val="595959"/>
                </a:solidFill>
                <a:latin typeface="Helvetica Neue"/>
              </a:rPr>
              <a:t>12-18 month sales cycle</a:t>
            </a:r>
          </a:p>
          <a:p>
            <a:r>
              <a:rPr lang="en-US" sz="2400" dirty="0">
                <a:solidFill>
                  <a:srgbClr val="595959"/>
                </a:solidFill>
                <a:latin typeface="Helvetica Neue"/>
              </a:rPr>
              <a:t>US FDA clearance expected in 2017</a:t>
            </a:r>
          </a:p>
        </p:txBody>
      </p:sp>
      <p:sp>
        <p:nvSpPr>
          <p:cNvPr id="4" name="Slide Number Placeholder 3"/>
          <p:cNvSpPr>
            <a:spLocks noGrp="1"/>
          </p:cNvSpPr>
          <p:nvPr>
            <p:ph type="sldNum" sz="quarter" idx="12"/>
          </p:nvPr>
        </p:nvSpPr>
        <p:spPr/>
        <p:txBody>
          <a:bodyPr/>
          <a:lstStyle/>
          <a:p>
            <a:fld id="{42D9202E-547A-7B47-8FBC-57C449E4387D}" type="slidenum">
              <a:rPr lang="en-US" smtClean="0"/>
              <a:t>22</a:t>
            </a:fld>
            <a:endParaRPr lang="en-US"/>
          </a:p>
        </p:txBody>
      </p:sp>
      <p:sp>
        <p:nvSpPr>
          <p:cNvPr id="6" name="Rectangle 5"/>
          <p:cNvSpPr/>
          <p:nvPr/>
        </p:nvSpPr>
        <p:spPr>
          <a:xfrm>
            <a:off x="8685235" y="1366221"/>
            <a:ext cx="3234237" cy="3017889"/>
          </a:xfrm>
          <a:prstGeom prst="rect">
            <a:avLst/>
          </a:prstGeom>
          <a:solidFill>
            <a:srgbClr val="64CADC"/>
          </a:solidFill>
          <a:ln>
            <a:solidFill>
              <a:srgbClr val="7685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Shot 2015-09-20 at 4.27.2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1608" y="1503565"/>
            <a:ext cx="2961491" cy="2743200"/>
          </a:xfrm>
          <a:prstGeom prst="rect">
            <a:avLst/>
          </a:prstGeom>
        </p:spPr>
      </p:pic>
    </p:spTree>
    <p:extLst>
      <p:ext uri="{BB962C8B-B14F-4D97-AF65-F5344CB8AC3E}">
        <p14:creationId xmlns:p14="http://schemas.microsoft.com/office/powerpoint/2010/main" val="33645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D9202E-547A-7B47-8FBC-57C449E4387D}" type="slidenum">
              <a:rPr lang="en-US" smtClean="0"/>
              <a:t>23</a:t>
            </a:fld>
            <a:endParaRPr lang="en-US" dirty="0"/>
          </a:p>
        </p:txBody>
      </p:sp>
      <p:graphicFrame>
        <p:nvGraphicFramePr>
          <p:cNvPr id="6" name="Content Placeholder 5"/>
          <p:cNvGraphicFramePr>
            <a:graphicFrameLocks noGrp="1"/>
          </p:cNvGraphicFramePr>
          <p:nvPr>
            <p:ph idx="4294967295"/>
            <p:extLst/>
          </p:nvPr>
        </p:nvGraphicFramePr>
        <p:xfrm>
          <a:off x="2160105" y="1217544"/>
          <a:ext cx="7871791" cy="442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788613" y="363306"/>
            <a:ext cx="4891083" cy="769441"/>
          </a:xfrm>
          <a:prstGeom prst="rect">
            <a:avLst/>
          </a:prstGeom>
        </p:spPr>
        <p:txBody>
          <a:bodyPr wrap="none">
            <a:spAutoFit/>
          </a:bodyPr>
          <a:lstStyle/>
          <a:p>
            <a:pPr lvl="0"/>
            <a:r>
              <a:rPr lang="en-US" sz="4400" dirty="0">
                <a:solidFill>
                  <a:schemeClr val="bg1"/>
                </a:solidFill>
                <a:latin typeface="Helvetica Light" charset="0"/>
                <a:ea typeface="Helvetica Light" charset="0"/>
                <a:cs typeface="Helvetica Light" charset="0"/>
              </a:rPr>
              <a:t>2017 Key Priorities</a:t>
            </a:r>
            <a:endParaRPr lang="de-DE" sz="4400"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29392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17" name="Shape 87"/>
          <p:cNvSpPr/>
          <p:nvPr/>
        </p:nvSpPr>
        <p:spPr>
          <a:xfrm rot="-5400000">
            <a:off x="5173268" y="598452"/>
            <a:ext cx="1877141" cy="10464743"/>
          </a:xfrm>
          <a:prstGeom prst="round1Rect">
            <a:avLst>
              <a:gd name="adj" fmla="val 6475"/>
            </a:avLst>
          </a:prstGeom>
          <a:gradFill>
            <a:gsLst>
              <a:gs pos="0">
                <a:srgbClr val="64CADC"/>
              </a:gs>
              <a:gs pos="7000">
                <a:srgbClr val="64CADC"/>
              </a:gs>
              <a:gs pos="72000">
                <a:srgbClr val="FFFFFF"/>
              </a:gs>
              <a:gs pos="100000">
                <a:srgbClr val="FFFFFF"/>
              </a:gs>
            </a:gsLst>
            <a:lin ang="9059838" scaled="0"/>
          </a:gradFill>
          <a:ln>
            <a:noFill/>
          </a:ln>
        </p:spPr>
        <p:txBody>
          <a:bodyPr lIns="91433" tIns="45700" rIns="91433" bIns="45700" anchor="ctr" anchorCtr="0">
            <a:noAutofit/>
          </a:bodyPr>
          <a:lstStyle/>
          <a:p>
            <a:pPr algn="ctr"/>
            <a:endParaRPr sz="1867">
              <a:solidFill>
                <a:srgbClr val="FFFFFF"/>
              </a:solidFill>
              <a:latin typeface="Helvetica Neue" panose="020B0604020202020204" charset="0"/>
              <a:sym typeface="Arial"/>
            </a:endParaRPr>
          </a:p>
        </p:txBody>
      </p:sp>
      <p:sp>
        <p:nvSpPr>
          <p:cNvPr id="90" name="Shape 90"/>
          <p:cNvSpPr txBox="1"/>
          <p:nvPr/>
        </p:nvSpPr>
        <p:spPr>
          <a:xfrm>
            <a:off x="871534" y="4901241"/>
            <a:ext cx="10108353" cy="1668944"/>
          </a:xfrm>
          <a:prstGeom prst="rect">
            <a:avLst/>
          </a:prstGeom>
          <a:noFill/>
          <a:ln>
            <a:noFill/>
          </a:ln>
        </p:spPr>
        <p:txBody>
          <a:bodyPr lIns="91433" tIns="45700" rIns="91433" bIns="45700" anchor="ctr" anchorCtr="0">
            <a:noAutofit/>
          </a:bodyPr>
          <a:lstStyle/>
          <a:p>
            <a:pPr>
              <a:buSzPct val="25000"/>
            </a:pPr>
            <a:r>
              <a:rPr lang="en-US" sz="2400" dirty="0">
                <a:solidFill>
                  <a:srgbClr val="153263"/>
                </a:solidFill>
                <a:latin typeface="Helvetica Neue" panose="020B0604020202020204" charset="0"/>
              </a:rPr>
              <a:t>Recent highlights</a:t>
            </a:r>
            <a:endParaRPr lang="en-US" sz="2400" dirty="0">
              <a:solidFill>
                <a:srgbClr val="153263"/>
              </a:solidFill>
              <a:latin typeface="Helvetica Neue" panose="020B0604020202020204" charset="0"/>
              <a:sym typeface="Arial"/>
            </a:endParaRPr>
          </a:p>
          <a:p>
            <a:pPr marL="745048" lvl="1" indent="-287859">
              <a:spcBef>
                <a:spcPts val="1200"/>
              </a:spcBef>
              <a:buClr>
                <a:srgbClr val="595959"/>
              </a:buClr>
              <a:buSzPct val="100000"/>
              <a:buFont typeface="Arial"/>
              <a:buChar char="•"/>
            </a:pPr>
            <a:r>
              <a:rPr lang="en-US" sz="2000" dirty="0">
                <a:solidFill>
                  <a:schemeClr val="dk1"/>
                </a:solidFill>
                <a:latin typeface="Helvetica Regular" charset="0"/>
                <a:ea typeface="Arial"/>
                <a:cs typeface="Arial"/>
                <a:sym typeface="Arial"/>
              </a:rPr>
              <a:t>Completed final FDA response for US submission process</a:t>
            </a:r>
          </a:p>
          <a:p>
            <a:pPr marL="745048" lvl="1" indent="-287859">
              <a:spcBef>
                <a:spcPts val="1200"/>
              </a:spcBef>
              <a:buClr>
                <a:srgbClr val="595959"/>
              </a:buClr>
              <a:buSzPct val="100000"/>
              <a:buFont typeface="Arial"/>
              <a:buChar char="•"/>
            </a:pPr>
            <a:r>
              <a:rPr lang="en-US" sz="2000" dirty="0">
                <a:solidFill>
                  <a:schemeClr val="dk1"/>
                </a:solidFill>
                <a:latin typeface="Helvetica Regular" charset="0"/>
                <a:ea typeface="Arial"/>
                <a:cs typeface="Arial"/>
                <a:sym typeface="Arial"/>
              </a:rPr>
              <a:t>Expanded portfolio to include 3mm micro instruments and leading vision systems</a:t>
            </a:r>
          </a:p>
          <a:p>
            <a:pPr marL="745048" lvl="1" indent="-287859">
              <a:spcBef>
                <a:spcPts val="1200"/>
              </a:spcBef>
              <a:buClr>
                <a:srgbClr val="595959"/>
              </a:buClr>
              <a:buSzPct val="100000"/>
              <a:buFont typeface="Arial"/>
              <a:buChar char="•"/>
            </a:pPr>
            <a:r>
              <a:rPr lang="en-US" sz="2000" dirty="0">
                <a:solidFill>
                  <a:schemeClr val="dk1"/>
                </a:solidFill>
                <a:latin typeface="Helvetica Regular" charset="0"/>
                <a:ea typeface="Arial"/>
                <a:cs typeface="Arial"/>
                <a:sym typeface="Arial"/>
              </a:rPr>
              <a:t>Sold first unit into Japan </a:t>
            </a:r>
          </a:p>
        </p:txBody>
      </p:sp>
      <p:sp>
        <p:nvSpPr>
          <p:cNvPr id="15" name="Shape 87"/>
          <p:cNvSpPr/>
          <p:nvPr/>
        </p:nvSpPr>
        <p:spPr>
          <a:xfrm rot="-5400000">
            <a:off x="5397845" y="-2391104"/>
            <a:ext cx="1427985" cy="10464743"/>
          </a:xfrm>
          <a:prstGeom prst="round1Rect">
            <a:avLst>
              <a:gd name="adj" fmla="val 6475"/>
            </a:avLst>
          </a:prstGeom>
          <a:gradFill>
            <a:gsLst>
              <a:gs pos="0">
                <a:srgbClr val="64CADC"/>
              </a:gs>
              <a:gs pos="7000">
                <a:srgbClr val="64CADC"/>
              </a:gs>
              <a:gs pos="72000">
                <a:srgbClr val="FFFFFF"/>
              </a:gs>
              <a:gs pos="100000">
                <a:srgbClr val="FFFFFF"/>
              </a:gs>
            </a:gsLst>
            <a:lin ang="9059838" scaled="0"/>
          </a:gradFill>
          <a:ln>
            <a:noFill/>
          </a:ln>
        </p:spPr>
        <p:txBody>
          <a:bodyPr lIns="91433" tIns="45700" rIns="91433" bIns="45700" anchor="ctr" anchorCtr="0">
            <a:noAutofit/>
          </a:bodyPr>
          <a:lstStyle/>
          <a:p>
            <a:pPr algn="ctr"/>
            <a:endParaRPr sz="1867">
              <a:solidFill>
                <a:srgbClr val="FFFFFF"/>
              </a:solidFill>
              <a:latin typeface="Helvetica Neue" panose="020B0604020202020204" charset="0"/>
              <a:sym typeface="Arial"/>
            </a:endParaRPr>
          </a:p>
        </p:txBody>
      </p:sp>
      <p:sp>
        <p:nvSpPr>
          <p:cNvPr id="22" name="Shape 89"/>
          <p:cNvSpPr txBox="1"/>
          <p:nvPr/>
        </p:nvSpPr>
        <p:spPr>
          <a:xfrm>
            <a:off x="871535" y="2132667"/>
            <a:ext cx="8361353" cy="1500538"/>
          </a:xfrm>
          <a:prstGeom prst="rect">
            <a:avLst/>
          </a:prstGeom>
          <a:noFill/>
          <a:ln>
            <a:noFill/>
          </a:ln>
        </p:spPr>
        <p:txBody>
          <a:bodyPr lIns="91433" tIns="45700" rIns="91433" bIns="45700" anchor="ctr" anchorCtr="0">
            <a:noAutofit/>
          </a:bodyPr>
          <a:lstStyle/>
          <a:p>
            <a:pPr>
              <a:buSzPct val="25000"/>
            </a:pPr>
            <a:r>
              <a:rPr lang="en-US" sz="2400" dirty="0">
                <a:solidFill>
                  <a:srgbClr val="153263"/>
                </a:solidFill>
                <a:latin typeface="Helvetica Neue" panose="020B0604020202020204" charset="0"/>
                <a:sym typeface="Arial"/>
              </a:rPr>
              <a:t>Compelling Platform Technology</a:t>
            </a:r>
          </a:p>
          <a:p>
            <a:pPr marL="745048" lvl="1" indent="-287859">
              <a:spcBef>
                <a:spcPts val="1200"/>
              </a:spcBef>
              <a:buClr>
                <a:srgbClr val="595959"/>
              </a:buClr>
              <a:buFont typeface="Arial"/>
              <a:buChar char="•"/>
            </a:pPr>
            <a:r>
              <a:rPr lang="en-US" sz="2000" dirty="0" err="1">
                <a:solidFill>
                  <a:schemeClr val="dk1"/>
                </a:solidFill>
                <a:latin typeface="Helvetica Regular" charset="0"/>
                <a:ea typeface="Arial"/>
                <a:cs typeface="Arial"/>
              </a:rPr>
              <a:t>Senhance</a:t>
            </a:r>
            <a:r>
              <a:rPr lang="en-US" sz="2000" dirty="0">
                <a:solidFill>
                  <a:schemeClr val="dk1"/>
                </a:solidFill>
                <a:latin typeface="Helvetica Regular" charset="0"/>
                <a:ea typeface="Arial"/>
                <a:cs typeface="Arial"/>
              </a:rPr>
              <a:t> Surgical Robot</a:t>
            </a:r>
          </a:p>
          <a:p>
            <a:pPr marL="745048" lvl="1" indent="-287859">
              <a:spcBef>
                <a:spcPts val="1200"/>
              </a:spcBef>
              <a:buClr>
                <a:srgbClr val="595959"/>
              </a:buClr>
              <a:buFont typeface="Arial"/>
              <a:buChar char="•"/>
            </a:pPr>
            <a:r>
              <a:rPr lang="en-US" sz="2000" dirty="0">
                <a:solidFill>
                  <a:schemeClr val="dk1"/>
                </a:solidFill>
                <a:latin typeface="Helvetica Regular" charset="0"/>
                <a:ea typeface="Arial"/>
                <a:cs typeface="Arial"/>
              </a:rPr>
              <a:t>Robotic benefits with responsible economics</a:t>
            </a:r>
          </a:p>
        </p:txBody>
      </p:sp>
      <p:sp>
        <p:nvSpPr>
          <p:cNvPr id="14" name="Shape 87"/>
          <p:cNvSpPr/>
          <p:nvPr/>
        </p:nvSpPr>
        <p:spPr>
          <a:xfrm rot="-5400000">
            <a:off x="5817488" y="-3564667"/>
            <a:ext cx="588698" cy="10464741"/>
          </a:xfrm>
          <a:prstGeom prst="round1Rect">
            <a:avLst>
              <a:gd name="adj" fmla="val 6475"/>
            </a:avLst>
          </a:prstGeom>
          <a:gradFill>
            <a:gsLst>
              <a:gs pos="0">
                <a:srgbClr val="64CADC"/>
              </a:gs>
              <a:gs pos="7000">
                <a:srgbClr val="64CADC"/>
              </a:gs>
              <a:gs pos="72000">
                <a:srgbClr val="FFFFFF"/>
              </a:gs>
              <a:gs pos="100000">
                <a:srgbClr val="FFFFFF"/>
              </a:gs>
            </a:gsLst>
            <a:lin ang="9059838" scaled="0"/>
          </a:gradFill>
          <a:ln>
            <a:noFill/>
          </a:ln>
        </p:spPr>
        <p:txBody>
          <a:bodyPr lIns="91433" tIns="45700" rIns="91433" bIns="45700" anchor="ctr" anchorCtr="0">
            <a:noAutofit/>
          </a:bodyPr>
          <a:lstStyle/>
          <a:p>
            <a:pPr algn="ctr"/>
            <a:endParaRPr sz="1867">
              <a:solidFill>
                <a:srgbClr val="FFFFFF"/>
              </a:solidFill>
              <a:latin typeface="Helvetica Neue" panose="020B0604020202020204" charset="0"/>
              <a:sym typeface="Arial"/>
            </a:endParaRPr>
          </a:p>
        </p:txBody>
      </p:sp>
      <p:sp>
        <p:nvSpPr>
          <p:cNvPr id="85" name="Shape 85"/>
          <p:cNvSpPr txBox="1"/>
          <p:nvPr/>
        </p:nvSpPr>
        <p:spPr>
          <a:xfrm>
            <a:off x="871535" y="1383707"/>
            <a:ext cx="8351759" cy="593045"/>
          </a:xfrm>
          <a:prstGeom prst="rect">
            <a:avLst/>
          </a:prstGeom>
          <a:noFill/>
          <a:ln>
            <a:noFill/>
          </a:ln>
        </p:spPr>
        <p:txBody>
          <a:bodyPr lIns="91433" tIns="45700" rIns="91433" bIns="45700" anchor="ctr" anchorCtr="0">
            <a:noAutofit/>
          </a:bodyPr>
          <a:lstStyle/>
          <a:p>
            <a:pPr>
              <a:buSzPct val="25000"/>
            </a:pPr>
            <a:r>
              <a:rPr lang="en-US" sz="2400" dirty="0">
                <a:solidFill>
                  <a:srgbClr val="153263"/>
                </a:solidFill>
                <a:latin typeface="Helvetica Neue" panose="020B0604020202020204" charset="0"/>
                <a:sym typeface="Arial"/>
              </a:rPr>
              <a:t>Focus: Surgical Robotics</a:t>
            </a:r>
          </a:p>
        </p:txBody>
      </p:sp>
      <p:sp>
        <p:nvSpPr>
          <p:cNvPr id="91" name="Shape 91"/>
          <p:cNvSpPr txBox="1">
            <a:spLocks noGrp="1"/>
          </p:cNvSpPr>
          <p:nvPr>
            <p:ph type="title"/>
          </p:nvPr>
        </p:nvSpPr>
        <p:spPr>
          <a:prstGeom prst="rect">
            <a:avLst/>
          </a:prstGeom>
          <a:noFill/>
          <a:ln>
            <a:noFill/>
          </a:ln>
        </p:spPr>
        <p:txBody>
          <a:bodyPr vert="horz" lIns="91433" tIns="45700" rIns="91433" bIns="45700" rtlCol="0" anchor="ctr" anchorCtr="0">
            <a:noAutofit/>
          </a:bodyPr>
          <a:lstStyle/>
          <a:p>
            <a:pPr>
              <a:spcBef>
                <a:spcPts val="0"/>
              </a:spcBef>
              <a:buClr>
                <a:schemeClr val="lt1"/>
              </a:buClr>
              <a:buSzPct val="25000"/>
            </a:pPr>
            <a:r>
              <a:rPr lang="en-US" dirty="0">
                <a:solidFill>
                  <a:schemeClr val="lt1"/>
                </a:solidFill>
                <a:latin typeface="Helvetica Light"/>
                <a:ea typeface="Arial"/>
                <a:cs typeface="Arial"/>
                <a:sym typeface="Arial"/>
              </a:rPr>
              <a:t>TransEnterix: TRXC</a:t>
            </a:r>
          </a:p>
        </p:txBody>
      </p:sp>
      <p:sp>
        <p:nvSpPr>
          <p:cNvPr id="93" name="Shape 93"/>
          <p:cNvSpPr txBox="1">
            <a:spLocks noGrp="1"/>
          </p:cNvSpPr>
          <p:nvPr>
            <p:ph type="sldNum" sz="quarter" idx="12"/>
          </p:nvPr>
        </p:nvSpPr>
        <p:spPr>
          <a:prstGeom prst="rect">
            <a:avLst/>
          </a:prstGeom>
          <a:noFill/>
          <a:ln>
            <a:noFill/>
          </a:ln>
        </p:spPr>
        <p:txBody>
          <a:bodyPr vert="horz" lIns="91433" tIns="45700" rIns="91433" bIns="45700" rtlCol="0" anchor="ctr" anchorCtr="0">
            <a:noAutofit/>
          </a:bodyPr>
          <a:lstStyle/>
          <a:p>
            <a:pPr>
              <a:buClr>
                <a:srgbClr val="000000"/>
              </a:buClr>
              <a:buSzPct val="25000"/>
            </a:pPr>
            <a:fld id="{00000000-1234-1234-1234-123412341234}" type="slidenum">
              <a:rPr lang="en-US">
                <a:solidFill>
                  <a:schemeClr val="lt1"/>
                </a:solidFill>
                <a:latin typeface="Helvetica Neue"/>
                <a:ea typeface="Helvetica Neue"/>
                <a:cs typeface="Helvetica Neue"/>
                <a:sym typeface="Helvetica Neue"/>
              </a:rPr>
              <a:pPr>
                <a:buClr>
                  <a:srgbClr val="000000"/>
                </a:buClr>
                <a:buSzPct val="25000"/>
              </a:pPr>
              <a:t>3</a:t>
            </a:fld>
            <a:endParaRPr lang="en-US">
              <a:solidFill>
                <a:schemeClr val="lt1"/>
              </a:solidFill>
              <a:latin typeface="Helvetica Neue"/>
              <a:ea typeface="Helvetica Neue"/>
              <a:cs typeface="Helvetica Neue"/>
              <a:sym typeface="Helvetica Neue"/>
            </a:endParaRPr>
          </a:p>
        </p:txBody>
      </p:sp>
      <p:sp>
        <p:nvSpPr>
          <p:cNvPr id="19" name="Shape 87"/>
          <p:cNvSpPr/>
          <p:nvPr/>
        </p:nvSpPr>
        <p:spPr>
          <a:xfrm rot="-5400000">
            <a:off x="5612723" y="-1008614"/>
            <a:ext cx="998228" cy="10464741"/>
          </a:xfrm>
          <a:prstGeom prst="round1Rect">
            <a:avLst>
              <a:gd name="adj" fmla="val 6475"/>
            </a:avLst>
          </a:prstGeom>
          <a:gradFill>
            <a:gsLst>
              <a:gs pos="0">
                <a:srgbClr val="64CADC"/>
              </a:gs>
              <a:gs pos="7000">
                <a:srgbClr val="64CADC"/>
              </a:gs>
              <a:gs pos="72000">
                <a:srgbClr val="FFFFFF"/>
              </a:gs>
              <a:gs pos="100000">
                <a:srgbClr val="FFFFFF"/>
              </a:gs>
            </a:gsLst>
            <a:lin ang="9059838" scaled="0"/>
          </a:gradFill>
          <a:ln>
            <a:noFill/>
          </a:ln>
        </p:spPr>
        <p:txBody>
          <a:bodyPr lIns="91433" tIns="45700" rIns="91433" bIns="45700" anchor="ctr" anchorCtr="0">
            <a:noAutofit/>
          </a:bodyPr>
          <a:lstStyle/>
          <a:p>
            <a:pPr algn="ctr"/>
            <a:endParaRPr sz="1867">
              <a:solidFill>
                <a:srgbClr val="FFFFFF"/>
              </a:solidFill>
              <a:latin typeface="Helvetica Neue" panose="020B0604020202020204" charset="0"/>
              <a:sym typeface="Arial"/>
            </a:endParaRPr>
          </a:p>
        </p:txBody>
      </p:sp>
      <p:sp>
        <p:nvSpPr>
          <p:cNvPr id="21" name="Shape 88"/>
          <p:cNvSpPr txBox="1"/>
          <p:nvPr/>
        </p:nvSpPr>
        <p:spPr>
          <a:xfrm>
            <a:off x="871535" y="3719981"/>
            <a:ext cx="8361352" cy="998228"/>
          </a:xfrm>
          <a:prstGeom prst="rect">
            <a:avLst/>
          </a:prstGeom>
          <a:noFill/>
          <a:ln>
            <a:noFill/>
          </a:ln>
        </p:spPr>
        <p:txBody>
          <a:bodyPr lIns="91433" tIns="45700" rIns="91433" bIns="45700" anchor="ctr" anchorCtr="0">
            <a:noAutofit/>
          </a:bodyPr>
          <a:lstStyle/>
          <a:p>
            <a:pPr>
              <a:buSzPct val="25000"/>
            </a:pPr>
            <a:r>
              <a:rPr lang="en-US" sz="2400" dirty="0">
                <a:solidFill>
                  <a:srgbClr val="153263"/>
                </a:solidFill>
                <a:latin typeface="Helvetica Neue" panose="020B0604020202020204" charset="0"/>
                <a:sym typeface="Arial"/>
              </a:rPr>
              <a:t>Significant addressable market opportunity</a:t>
            </a:r>
          </a:p>
          <a:p>
            <a:pPr marL="745048" lvl="1" indent="-287859">
              <a:spcBef>
                <a:spcPts val="1200"/>
              </a:spcBef>
              <a:buClr>
                <a:srgbClr val="595959"/>
              </a:buClr>
              <a:buFont typeface="Arial"/>
              <a:buChar char="•"/>
            </a:pPr>
            <a:r>
              <a:rPr lang="en-US" sz="2000" dirty="0">
                <a:solidFill>
                  <a:schemeClr val="dk1"/>
                </a:solidFill>
                <a:latin typeface="Helvetica Regular" charset="0"/>
                <a:ea typeface="Arial"/>
                <a:cs typeface="Arial"/>
              </a:rPr>
              <a:t>Surgical r</a:t>
            </a:r>
            <a:r>
              <a:rPr lang="en-US" sz="2000" dirty="0">
                <a:solidFill>
                  <a:schemeClr val="dk1"/>
                </a:solidFill>
                <a:latin typeface="Helvetica Regular" charset="0"/>
                <a:ea typeface="Arial"/>
                <a:cs typeface="Arial"/>
                <a:sym typeface="Arial"/>
              </a:rPr>
              <a:t>obotics growing but minimally penetrated</a:t>
            </a:r>
          </a:p>
        </p:txBody>
      </p:sp>
      <p:pic>
        <p:nvPicPr>
          <p:cNvPr id="13" name="Shape 92" descr="image.png"/>
          <p:cNvPicPr preferRelativeResize="0"/>
          <p:nvPr/>
        </p:nvPicPr>
        <p:blipFill rotWithShape="1">
          <a:blip r:embed="rId3">
            <a:alphaModFix/>
          </a:blip>
          <a:srcRect l="50019"/>
          <a:stretch/>
        </p:blipFill>
        <p:spPr>
          <a:xfrm>
            <a:off x="8681302" y="1174568"/>
            <a:ext cx="3480718" cy="3541871"/>
          </a:xfrm>
          <a:prstGeom prst="rect">
            <a:avLst/>
          </a:prstGeom>
          <a:noFill/>
          <a:ln>
            <a:noFill/>
          </a:ln>
        </p:spPr>
      </p:pic>
    </p:spTree>
    <p:extLst>
      <p:ext uri="{BB962C8B-B14F-4D97-AF65-F5344CB8AC3E}">
        <p14:creationId xmlns:p14="http://schemas.microsoft.com/office/powerpoint/2010/main" val="3749177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500"/>
                                        <p:tgtEl>
                                          <p:spTgt spid="8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0" grpId="0"/>
      <p:bldP spid="15" grpId="0" animBg="1"/>
      <p:bldP spid="22" grpId="0"/>
      <p:bldP spid="14" grpId="0" animBg="1"/>
      <p:bldP spid="85" grpId="0"/>
      <p:bldP spid="19"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itle 1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en-US" altLang="en-US" dirty="0" err="1">
                <a:latin typeface="Helvetica Light"/>
              </a:rPr>
              <a:t>Senhance</a:t>
            </a:r>
            <a:r>
              <a:rPr lang="en-US" altLang="en-US" b="1" dirty="0">
                <a:latin typeface="Helvetica Light"/>
              </a:rPr>
              <a:t> </a:t>
            </a:r>
            <a:r>
              <a:rPr lang="en-US" altLang="en-US" dirty="0">
                <a:latin typeface="Helvetica Light"/>
              </a:rPr>
              <a:t>Robotic System</a:t>
            </a:r>
          </a:p>
        </p:txBody>
      </p:sp>
      <p:sp>
        <p:nvSpPr>
          <p:cNvPr id="22533" name="Slide Number Placeholder 3"/>
          <p:cNvSpPr>
            <a:spLocks noGrp="1"/>
          </p:cNvSpPr>
          <p:nvPr>
            <p:ph type="sldNum" sz="quarter" idx="12"/>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0DBADE-0816-490A-9572-B2FF04BFCD2D}" type="slidenum">
              <a:rPr lang="en-US" altLang="en-US">
                <a:solidFill>
                  <a:schemeClr val="bg1"/>
                </a:solidFill>
              </a:rPr>
              <a:pPr eaLnBrk="1" hangingPunct="1"/>
              <a:t>4</a:t>
            </a:fld>
            <a:endParaRPr lang="en-US" altLang="en-US">
              <a:solidFill>
                <a:schemeClr val="bg1"/>
              </a:solidFill>
            </a:endParaRPr>
          </a:p>
        </p:txBody>
      </p:sp>
      <p:sp>
        <p:nvSpPr>
          <p:cNvPr id="3" name="Rectangle 2"/>
          <p:cNvSpPr/>
          <p:nvPr/>
        </p:nvSpPr>
        <p:spPr>
          <a:xfrm>
            <a:off x="5971607" y="3244334"/>
            <a:ext cx="237566" cy="369332"/>
          </a:xfrm>
          <a:prstGeom prst="rect">
            <a:avLst/>
          </a:prstGeom>
        </p:spPr>
        <p:txBody>
          <a:bodyPr wrap="none">
            <a:spAutoFit/>
          </a:bodyPr>
          <a:lstStyle/>
          <a:p>
            <a:r>
              <a:rPr lang="en-US" dirty="0"/>
              <a:t> </a:t>
            </a:r>
          </a:p>
        </p:txBody>
      </p:sp>
      <p:sp>
        <p:nvSpPr>
          <p:cNvPr id="4" name="Rectangle 3"/>
          <p:cNvSpPr/>
          <p:nvPr/>
        </p:nvSpPr>
        <p:spPr>
          <a:xfrm>
            <a:off x="5971607" y="3244334"/>
            <a:ext cx="237566" cy="369332"/>
          </a:xfrm>
          <a:prstGeom prst="rect">
            <a:avLst/>
          </a:prstGeom>
        </p:spPr>
        <p:txBody>
          <a:bodyPr wrap="none">
            <a:spAutoFit/>
          </a:bodyPr>
          <a:lstStyle/>
          <a:p>
            <a:r>
              <a:rPr lang="en-US" dirty="0"/>
              <a:t> </a:t>
            </a:r>
          </a:p>
        </p:txBody>
      </p:sp>
      <p:pic>
        <p:nvPicPr>
          <p:cNvPr id="2" name="FlyO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637" y="1191503"/>
            <a:ext cx="10051505" cy="5653971"/>
          </a:xfrm>
          <a:prstGeom prst="rect">
            <a:avLst/>
          </a:prstGeom>
        </p:spPr>
      </p:pic>
    </p:spTree>
    <p:extLst>
      <p:ext uri="{BB962C8B-B14F-4D97-AF65-F5344CB8AC3E}">
        <p14:creationId xmlns:p14="http://schemas.microsoft.com/office/powerpoint/2010/main" val="1596446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Shape 98"/>
          <p:cNvGrpSpPr/>
          <p:nvPr/>
        </p:nvGrpSpPr>
        <p:grpSpPr>
          <a:xfrm>
            <a:off x="2794002" y="3072580"/>
            <a:ext cx="4003172" cy="3015240"/>
            <a:chOff x="518160" y="2318759"/>
            <a:chExt cx="4683900" cy="3015240"/>
          </a:xfrm>
        </p:grpSpPr>
        <p:cxnSp>
          <p:nvCxnSpPr>
            <p:cNvPr id="99" name="Shape 99"/>
            <p:cNvCxnSpPr/>
            <p:nvPr/>
          </p:nvCxnSpPr>
          <p:spPr>
            <a:xfrm>
              <a:off x="518160" y="2804159"/>
              <a:ext cx="4683900" cy="0"/>
            </a:xfrm>
            <a:prstGeom prst="straightConnector1">
              <a:avLst/>
            </a:prstGeom>
            <a:noFill/>
            <a:ln w="9525" cap="flat" cmpd="sng">
              <a:solidFill>
                <a:srgbClr val="595959"/>
              </a:solidFill>
              <a:prstDash val="dot"/>
              <a:round/>
              <a:headEnd type="none" w="med" len="med"/>
              <a:tailEnd type="none" w="med" len="med"/>
            </a:ln>
          </p:spPr>
        </p:cxnSp>
        <p:cxnSp>
          <p:nvCxnSpPr>
            <p:cNvPr id="100" name="Shape 100"/>
            <p:cNvCxnSpPr/>
            <p:nvPr/>
          </p:nvCxnSpPr>
          <p:spPr>
            <a:xfrm>
              <a:off x="518160" y="3312160"/>
              <a:ext cx="4683900" cy="0"/>
            </a:xfrm>
            <a:prstGeom prst="straightConnector1">
              <a:avLst/>
            </a:prstGeom>
            <a:noFill/>
            <a:ln w="9525" cap="flat" cmpd="sng">
              <a:solidFill>
                <a:srgbClr val="595959"/>
              </a:solidFill>
              <a:prstDash val="dot"/>
              <a:round/>
              <a:headEnd type="none" w="med" len="med"/>
              <a:tailEnd type="none" w="med" len="med"/>
            </a:ln>
          </p:spPr>
        </p:cxnSp>
        <p:cxnSp>
          <p:nvCxnSpPr>
            <p:cNvPr id="101" name="Shape 101"/>
            <p:cNvCxnSpPr/>
            <p:nvPr/>
          </p:nvCxnSpPr>
          <p:spPr>
            <a:xfrm>
              <a:off x="518160" y="3820160"/>
              <a:ext cx="4683900" cy="0"/>
            </a:xfrm>
            <a:prstGeom prst="straightConnector1">
              <a:avLst/>
            </a:prstGeom>
            <a:noFill/>
            <a:ln w="9525" cap="flat" cmpd="sng">
              <a:solidFill>
                <a:srgbClr val="595959"/>
              </a:solidFill>
              <a:prstDash val="dot"/>
              <a:round/>
              <a:headEnd type="none" w="med" len="med"/>
              <a:tailEnd type="none" w="med" len="med"/>
            </a:ln>
          </p:spPr>
        </p:cxnSp>
        <p:cxnSp>
          <p:nvCxnSpPr>
            <p:cNvPr id="102" name="Shape 102"/>
            <p:cNvCxnSpPr/>
            <p:nvPr/>
          </p:nvCxnSpPr>
          <p:spPr>
            <a:xfrm>
              <a:off x="518160" y="4318000"/>
              <a:ext cx="4683900" cy="0"/>
            </a:xfrm>
            <a:prstGeom prst="straightConnector1">
              <a:avLst/>
            </a:prstGeom>
            <a:noFill/>
            <a:ln w="9525" cap="flat" cmpd="sng">
              <a:solidFill>
                <a:srgbClr val="595959"/>
              </a:solidFill>
              <a:prstDash val="dot"/>
              <a:round/>
              <a:headEnd type="none" w="med" len="med"/>
              <a:tailEnd type="none" w="med" len="med"/>
            </a:ln>
          </p:spPr>
        </p:cxnSp>
        <p:cxnSp>
          <p:nvCxnSpPr>
            <p:cNvPr id="103" name="Shape 103"/>
            <p:cNvCxnSpPr/>
            <p:nvPr/>
          </p:nvCxnSpPr>
          <p:spPr>
            <a:xfrm>
              <a:off x="518160" y="4826000"/>
              <a:ext cx="4683900" cy="0"/>
            </a:xfrm>
            <a:prstGeom prst="straightConnector1">
              <a:avLst/>
            </a:prstGeom>
            <a:noFill/>
            <a:ln w="9525" cap="flat" cmpd="sng">
              <a:solidFill>
                <a:srgbClr val="595959"/>
              </a:solidFill>
              <a:prstDash val="dot"/>
              <a:round/>
              <a:headEnd type="none" w="med" len="med"/>
              <a:tailEnd type="none" w="med" len="med"/>
            </a:ln>
          </p:spPr>
        </p:cxnSp>
        <p:cxnSp>
          <p:nvCxnSpPr>
            <p:cNvPr id="104" name="Shape 104"/>
            <p:cNvCxnSpPr/>
            <p:nvPr/>
          </p:nvCxnSpPr>
          <p:spPr>
            <a:xfrm>
              <a:off x="518160" y="5334000"/>
              <a:ext cx="4683900" cy="0"/>
            </a:xfrm>
            <a:prstGeom prst="straightConnector1">
              <a:avLst/>
            </a:prstGeom>
            <a:noFill/>
            <a:ln w="9525" cap="flat" cmpd="sng">
              <a:solidFill>
                <a:srgbClr val="595959"/>
              </a:solidFill>
              <a:prstDash val="dot"/>
              <a:round/>
              <a:headEnd type="none" w="med" len="med"/>
              <a:tailEnd type="none" w="med" len="med"/>
            </a:ln>
          </p:spPr>
        </p:cxnSp>
        <p:cxnSp>
          <p:nvCxnSpPr>
            <p:cNvPr id="105" name="Shape 105"/>
            <p:cNvCxnSpPr/>
            <p:nvPr/>
          </p:nvCxnSpPr>
          <p:spPr>
            <a:xfrm rot="10800000" flipH="1">
              <a:off x="518160" y="2318759"/>
              <a:ext cx="4683900" cy="28200"/>
            </a:xfrm>
            <a:prstGeom prst="straightConnector1">
              <a:avLst/>
            </a:prstGeom>
            <a:noFill/>
            <a:ln w="9525" cap="flat" cmpd="sng">
              <a:solidFill>
                <a:srgbClr val="595959"/>
              </a:solidFill>
              <a:prstDash val="dot"/>
              <a:round/>
              <a:headEnd type="none" w="med" len="med"/>
              <a:tailEnd type="none" w="med" len="med"/>
            </a:ln>
          </p:spPr>
        </p:cxnSp>
      </p:grpSp>
      <p:sp>
        <p:nvSpPr>
          <p:cNvPr id="106" name="Shape 106"/>
          <p:cNvSpPr/>
          <p:nvPr/>
        </p:nvSpPr>
        <p:spPr>
          <a:xfrm rot="-5400000">
            <a:off x="4568323" y="-2407867"/>
            <a:ext cx="596400" cy="8622000"/>
          </a:xfrm>
          <a:prstGeom prst="round1Rect">
            <a:avLst>
              <a:gd name="adj" fmla="val 11934"/>
            </a:avLst>
          </a:prstGeom>
          <a:gradFill>
            <a:gsLst>
              <a:gs pos="34000">
                <a:srgbClr val="64CADC"/>
              </a:gs>
              <a:gs pos="100000">
                <a:srgbClr val="FFFFFF"/>
              </a:gs>
            </a:gsLst>
            <a:lin ang="9059838" scaled="0"/>
          </a:gradFill>
          <a:ln>
            <a:noFill/>
          </a:ln>
        </p:spPr>
        <p:txBody>
          <a:bodyPr lIns="91433" tIns="45700" rIns="91433" bIns="45700" anchor="ctr" anchorCtr="0">
            <a:noAutofit/>
          </a:bodyPr>
          <a:lstStyle/>
          <a:p>
            <a:pPr algn="ctr"/>
            <a:endParaRPr sz="1867" dirty="0">
              <a:solidFill>
                <a:srgbClr val="FFFFFF"/>
              </a:solidFill>
              <a:latin typeface="Helvetica Neue" panose="020B0604020202020204" charset="0"/>
              <a:sym typeface="Arial"/>
            </a:endParaRPr>
          </a:p>
        </p:txBody>
      </p:sp>
      <p:sp>
        <p:nvSpPr>
          <p:cNvPr id="107" name="Shape 107"/>
          <p:cNvSpPr/>
          <p:nvPr/>
        </p:nvSpPr>
        <p:spPr>
          <a:xfrm>
            <a:off x="5169525" y="5475867"/>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08" name="Shape 108"/>
          <p:cNvSpPr/>
          <p:nvPr/>
        </p:nvSpPr>
        <p:spPr>
          <a:xfrm>
            <a:off x="5169087" y="5798784"/>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09" name="Shape 109"/>
          <p:cNvSpPr/>
          <p:nvPr/>
        </p:nvSpPr>
        <p:spPr>
          <a:xfrm>
            <a:off x="5639963" y="579878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0" name="Shape 110"/>
          <p:cNvSpPr/>
          <p:nvPr/>
        </p:nvSpPr>
        <p:spPr>
          <a:xfrm>
            <a:off x="5638228" y="5474907"/>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1" name="Shape 111"/>
          <p:cNvSpPr/>
          <p:nvPr/>
        </p:nvSpPr>
        <p:spPr>
          <a:xfrm>
            <a:off x="5173103" y="483192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2" name="Shape 112"/>
          <p:cNvSpPr/>
          <p:nvPr/>
        </p:nvSpPr>
        <p:spPr>
          <a:xfrm>
            <a:off x="5172664" y="5154840"/>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3" name="Shape 113"/>
          <p:cNvSpPr/>
          <p:nvPr/>
        </p:nvSpPr>
        <p:spPr>
          <a:xfrm>
            <a:off x="5643539" y="5154839"/>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4" name="Shape 114"/>
          <p:cNvSpPr/>
          <p:nvPr/>
        </p:nvSpPr>
        <p:spPr>
          <a:xfrm>
            <a:off x="5641804" y="4830964"/>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5" name="Shape 115"/>
          <p:cNvSpPr/>
          <p:nvPr/>
        </p:nvSpPr>
        <p:spPr>
          <a:xfrm>
            <a:off x="5169524" y="4184402"/>
            <a:ext cx="434000" cy="285999"/>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6" name="Shape 116"/>
          <p:cNvSpPr/>
          <p:nvPr/>
        </p:nvSpPr>
        <p:spPr>
          <a:xfrm>
            <a:off x="5169087" y="4507319"/>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7" name="Shape 117"/>
          <p:cNvSpPr/>
          <p:nvPr/>
        </p:nvSpPr>
        <p:spPr>
          <a:xfrm>
            <a:off x="5639961" y="4507319"/>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8" name="Shape 118"/>
          <p:cNvSpPr/>
          <p:nvPr/>
        </p:nvSpPr>
        <p:spPr>
          <a:xfrm>
            <a:off x="5638227" y="418344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19" name="Shape 119"/>
          <p:cNvSpPr/>
          <p:nvPr/>
        </p:nvSpPr>
        <p:spPr>
          <a:xfrm>
            <a:off x="5169525" y="3536880"/>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0" name="Shape 120"/>
          <p:cNvSpPr/>
          <p:nvPr/>
        </p:nvSpPr>
        <p:spPr>
          <a:xfrm>
            <a:off x="5169087" y="3859797"/>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1" name="Shape 121"/>
          <p:cNvSpPr/>
          <p:nvPr/>
        </p:nvSpPr>
        <p:spPr>
          <a:xfrm>
            <a:off x="5639963" y="3859796"/>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2" name="Shape 122"/>
          <p:cNvSpPr/>
          <p:nvPr/>
        </p:nvSpPr>
        <p:spPr>
          <a:xfrm>
            <a:off x="5638228" y="3535920"/>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3" name="Shape 123"/>
          <p:cNvSpPr/>
          <p:nvPr/>
        </p:nvSpPr>
        <p:spPr>
          <a:xfrm>
            <a:off x="5169348" y="3212301"/>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4" name="Shape 124"/>
          <p:cNvSpPr/>
          <p:nvPr/>
        </p:nvSpPr>
        <p:spPr>
          <a:xfrm>
            <a:off x="5638049" y="321134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5" name="Shape 125"/>
          <p:cNvSpPr/>
          <p:nvPr/>
        </p:nvSpPr>
        <p:spPr>
          <a:xfrm>
            <a:off x="3521215" y="5475568"/>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6" name="Shape 126"/>
          <p:cNvSpPr/>
          <p:nvPr/>
        </p:nvSpPr>
        <p:spPr>
          <a:xfrm>
            <a:off x="3520776" y="5798487"/>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7" name="Shape 127"/>
          <p:cNvSpPr/>
          <p:nvPr/>
        </p:nvSpPr>
        <p:spPr>
          <a:xfrm>
            <a:off x="3991651" y="5798485"/>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8" name="Shape 128"/>
          <p:cNvSpPr/>
          <p:nvPr/>
        </p:nvSpPr>
        <p:spPr>
          <a:xfrm>
            <a:off x="3989917" y="5474609"/>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9" name="Shape 129"/>
          <p:cNvSpPr/>
          <p:nvPr/>
        </p:nvSpPr>
        <p:spPr>
          <a:xfrm>
            <a:off x="3524792" y="4831624"/>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0" name="Shape 130"/>
          <p:cNvSpPr/>
          <p:nvPr/>
        </p:nvSpPr>
        <p:spPr>
          <a:xfrm>
            <a:off x="3524353" y="515454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1" name="Shape 131"/>
          <p:cNvSpPr/>
          <p:nvPr/>
        </p:nvSpPr>
        <p:spPr>
          <a:xfrm>
            <a:off x="3995229" y="5154541"/>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2" name="Shape 132"/>
          <p:cNvSpPr/>
          <p:nvPr/>
        </p:nvSpPr>
        <p:spPr>
          <a:xfrm>
            <a:off x="3993493" y="4830665"/>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3" name="Shape 133"/>
          <p:cNvSpPr/>
          <p:nvPr/>
        </p:nvSpPr>
        <p:spPr>
          <a:xfrm>
            <a:off x="3521213" y="4184103"/>
            <a:ext cx="434000" cy="285999"/>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4" name="Shape 134"/>
          <p:cNvSpPr/>
          <p:nvPr/>
        </p:nvSpPr>
        <p:spPr>
          <a:xfrm>
            <a:off x="3520776" y="4507021"/>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5" name="Shape 135"/>
          <p:cNvSpPr/>
          <p:nvPr/>
        </p:nvSpPr>
        <p:spPr>
          <a:xfrm>
            <a:off x="3991651" y="4507020"/>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6" name="Shape 136"/>
          <p:cNvSpPr/>
          <p:nvPr/>
        </p:nvSpPr>
        <p:spPr>
          <a:xfrm>
            <a:off x="3989916" y="4183145"/>
            <a:ext cx="434000" cy="285999"/>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7" name="Shape 137"/>
          <p:cNvSpPr/>
          <p:nvPr/>
        </p:nvSpPr>
        <p:spPr>
          <a:xfrm>
            <a:off x="3521215" y="3536581"/>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8" name="Shape 138"/>
          <p:cNvSpPr/>
          <p:nvPr/>
        </p:nvSpPr>
        <p:spPr>
          <a:xfrm>
            <a:off x="3520776" y="3859500"/>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9" name="Shape 139"/>
          <p:cNvSpPr/>
          <p:nvPr/>
        </p:nvSpPr>
        <p:spPr>
          <a:xfrm>
            <a:off x="3991651" y="3859499"/>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40" name="Shape 140"/>
          <p:cNvSpPr/>
          <p:nvPr/>
        </p:nvSpPr>
        <p:spPr>
          <a:xfrm>
            <a:off x="3989917" y="3535623"/>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41" name="Shape 141"/>
          <p:cNvSpPr/>
          <p:nvPr/>
        </p:nvSpPr>
        <p:spPr>
          <a:xfrm>
            <a:off x="1524000" y="6424083"/>
            <a:ext cx="7571600" cy="434000"/>
          </a:xfrm>
          <a:prstGeom prst="rect">
            <a:avLst/>
          </a:prstGeom>
          <a:solidFill>
            <a:srgbClr val="F2F2F2"/>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42" name="Shape 142"/>
          <p:cNvSpPr txBox="1">
            <a:spLocks noGrp="1"/>
          </p:cNvSpPr>
          <p:nvPr>
            <p:ph type="title"/>
          </p:nvPr>
        </p:nvSpPr>
        <p:spPr>
          <a:prstGeom prst="rect">
            <a:avLst/>
          </a:prstGeom>
          <a:noFill/>
          <a:ln>
            <a:noFill/>
          </a:ln>
        </p:spPr>
        <p:txBody>
          <a:bodyPr vert="horz" lIns="91433" tIns="45700" rIns="91433" bIns="45700" rtlCol="0" anchor="ctr" anchorCtr="0">
            <a:noAutofit/>
          </a:bodyPr>
          <a:lstStyle/>
          <a:p>
            <a:pPr>
              <a:spcBef>
                <a:spcPts val="0"/>
              </a:spcBef>
              <a:buClr>
                <a:schemeClr val="lt1"/>
              </a:buClr>
              <a:buSzPct val="25000"/>
            </a:pPr>
            <a:r>
              <a:rPr lang="en-US" dirty="0">
                <a:solidFill>
                  <a:schemeClr val="lt1"/>
                </a:solidFill>
                <a:latin typeface="Helvetica Light"/>
              </a:rPr>
              <a:t>Surgical Robotics Poised for Growth</a:t>
            </a:r>
          </a:p>
        </p:txBody>
      </p:sp>
      <p:sp>
        <p:nvSpPr>
          <p:cNvPr id="143" name="Shape 143"/>
          <p:cNvSpPr txBox="1">
            <a:spLocks noGrp="1"/>
          </p:cNvSpPr>
          <p:nvPr>
            <p:ph type="sldNum" sz="quarter" idx="12"/>
          </p:nvPr>
        </p:nvSpPr>
        <p:spPr>
          <a:prstGeom prst="rect">
            <a:avLst/>
          </a:prstGeom>
          <a:noFill/>
          <a:ln>
            <a:noFill/>
          </a:ln>
        </p:spPr>
        <p:txBody>
          <a:bodyPr vert="horz" lIns="91433" tIns="45700" rIns="91433" bIns="45700" rtlCol="0" anchor="ctr" anchorCtr="0">
            <a:noAutofit/>
          </a:bodyPr>
          <a:lstStyle/>
          <a:p>
            <a:pPr>
              <a:buClr>
                <a:srgbClr val="000000"/>
              </a:buClr>
              <a:buSzPct val="25000"/>
            </a:pPr>
            <a:fld id="{00000000-1234-1234-1234-123412341234}" type="slidenum">
              <a:rPr lang="en-US">
                <a:solidFill>
                  <a:schemeClr val="lt1"/>
                </a:solidFill>
                <a:latin typeface="Helvetica Neue"/>
                <a:ea typeface="Helvetica Neue"/>
                <a:cs typeface="Helvetica Neue"/>
                <a:sym typeface="Helvetica Neue"/>
              </a:rPr>
              <a:pPr>
                <a:buClr>
                  <a:srgbClr val="000000"/>
                </a:buClr>
                <a:buSzPct val="25000"/>
              </a:pPr>
              <a:t>5</a:t>
            </a:fld>
            <a:endParaRPr lang="en-US">
              <a:solidFill>
                <a:schemeClr val="lt1"/>
              </a:solidFill>
              <a:latin typeface="Helvetica Neue"/>
              <a:ea typeface="Helvetica Neue"/>
              <a:cs typeface="Helvetica Neue"/>
              <a:sym typeface="Helvetica Neue"/>
            </a:endParaRPr>
          </a:p>
        </p:txBody>
      </p:sp>
      <p:sp>
        <p:nvSpPr>
          <p:cNvPr id="144" name="Shape 144"/>
          <p:cNvSpPr txBox="1"/>
          <p:nvPr/>
        </p:nvSpPr>
        <p:spPr>
          <a:xfrm>
            <a:off x="6345223" y="3061280"/>
            <a:ext cx="1669600" cy="369200"/>
          </a:xfrm>
          <a:prstGeom prst="rect">
            <a:avLst/>
          </a:prstGeom>
          <a:solidFill>
            <a:schemeClr val="lt1"/>
          </a:solidFill>
          <a:ln>
            <a:noFill/>
          </a:ln>
        </p:spPr>
        <p:txBody>
          <a:bodyPr lIns="91433" tIns="45700" rIns="91433" bIns="45700" anchor="t" anchorCtr="0">
            <a:noAutofit/>
          </a:bodyPr>
          <a:lstStyle/>
          <a:p>
            <a:pPr algn="ctr">
              <a:buSzPct val="25000"/>
            </a:pPr>
            <a:r>
              <a:rPr lang="en-US" sz="1867" dirty="0">
                <a:solidFill>
                  <a:srgbClr val="76858D"/>
                </a:solidFill>
                <a:latin typeface="Arial"/>
                <a:ea typeface="Arial"/>
                <a:cs typeface="Arial"/>
                <a:sym typeface="Arial"/>
              </a:rPr>
              <a:t>in 2021</a:t>
            </a:r>
          </a:p>
        </p:txBody>
      </p:sp>
      <p:sp>
        <p:nvSpPr>
          <p:cNvPr id="145" name="Shape 145"/>
          <p:cNvSpPr txBox="1"/>
          <p:nvPr/>
        </p:nvSpPr>
        <p:spPr>
          <a:xfrm>
            <a:off x="1732799" y="5762505"/>
            <a:ext cx="1669600" cy="369200"/>
          </a:xfrm>
          <a:prstGeom prst="rect">
            <a:avLst/>
          </a:prstGeom>
          <a:noFill/>
          <a:ln>
            <a:noFill/>
          </a:ln>
        </p:spPr>
        <p:txBody>
          <a:bodyPr lIns="91433" tIns="45700" rIns="91433" bIns="45700" anchor="t" anchorCtr="0">
            <a:noAutofit/>
          </a:bodyPr>
          <a:lstStyle/>
          <a:p>
            <a:pPr algn="ctr">
              <a:buSzPct val="25000"/>
            </a:pPr>
            <a:r>
              <a:rPr lang="en-US" sz="1867" dirty="0">
                <a:solidFill>
                  <a:srgbClr val="76858D"/>
                </a:solidFill>
                <a:latin typeface="Arial"/>
                <a:ea typeface="Arial"/>
                <a:cs typeface="Arial"/>
                <a:sym typeface="Arial"/>
              </a:rPr>
              <a:t>in 2016</a:t>
            </a:r>
          </a:p>
        </p:txBody>
      </p:sp>
      <p:sp>
        <p:nvSpPr>
          <p:cNvPr id="146" name="Shape 146"/>
          <p:cNvSpPr txBox="1"/>
          <p:nvPr/>
        </p:nvSpPr>
        <p:spPr>
          <a:xfrm>
            <a:off x="8465756" y="3404196"/>
            <a:ext cx="3603215" cy="2291753"/>
          </a:xfrm>
          <a:prstGeom prst="rect">
            <a:avLst/>
          </a:prstGeom>
          <a:noFill/>
          <a:ln>
            <a:noFill/>
          </a:ln>
        </p:spPr>
        <p:txBody>
          <a:bodyPr lIns="91433" tIns="45700" rIns="91433" bIns="45700" anchor="t" anchorCtr="0">
            <a:noAutofit/>
          </a:bodyPr>
          <a:lstStyle/>
          <a:p>
            <a:r>
              <a:rPr lang="en-US" sz="2400" i="1" dirty="0">
                <a:solidFill>
                  <a:srgbClr val="76858D"/>
                </a:solidFill>
                <a:latin typeface="Helvetica Neue" panose="020B0604020202020204" charset="0"/>
              </a:rPr>
              <a:t>Procedure expansion, geographic expansion and new entrants will grow abdominal robotic surgery market significantly</a:t>
            </a:r>
          </a:p>
        </p:txBody>
      </p:sp>
      <p:sp>
        <p:nvSpPr>
          <p:cNvPr id="147" name="Shape 147"/>
          <p:cNvSpPr txBox="1"/>
          <p:nvPr/>
        </p:nvSpPr>
        <p:spPr>
          <a:xfrm>
            <a:off x="1633331" y="6434596"/>
            <a:ext cx="7309600" cy="415600"/>
          </a:xfrm>
          <a:prstGeom prst="rect">
            <a:avLst/>
          </a:prstGeom>
          <a:noFill/>
          <a:ln>
            <a:noFill/>
          </a:ln>
        </p:spPr>
        <p:txBody>
          <a:bodyPr lIns="91433" tIns="45700" rIns="91433" bIns="45700" anchor="t" anchorCtr="0">
            <a:noAutofit/>
          </a:bodyPr>
          <a:lstStyle/>
          <a:p>
            <a:pPr>
              <a:buSzPct val="25000"/>
            </a:pPr>
            <a:r>
              <a:rPr lang="en-US" sz="1067" i="1">
                <a:solidFill>
                  <a:srgbClr val="595959"/>
                </a:solidFill>
                <a:latin typeface="Arial"/>
                <a:ea typeface="Arial"/>
                <a:cs typeface="Arial"/>
                <a:sym typeface="Arial"/>
              </a:rPr>
              <a:t>Source: </a:t>
            </a:r>
            <a:r>
              <a:rPr lang="en-US" sz="1067" b="1">
                <a:solidFill>
                  <a:srgbClr val="595959"/>
                </a:solidFill>
                <a:latin typeface="Arial"/>
                <a:ea typeface="Arial"/>
                <a:cs typeface="Arial"/>
                <a:sym typeface="Arial"/>
              </a:rPr>
              <a:t>Abdominal Surgical Robots Market Shares, Strategies, and Forecasts, Worldwide, 2015 to 2021 </a:t>
            </a:r>
            <a:r>
              <a:rPr lang="en-US" sz="1067" i="1">
                <a:solidFill>
                  <a:srgbClr val="595959"/>
                </a:solidFill>
                <a:latin typeface="Arial"/>
                <a:ea typeface="Arial"/>
                <a:cs typeface="Arial"/>
                <a:sym typeface="Arial"/>
              </a:rPr>
              <a:t>WinterGreen Research, December 2015</a:t>
            </a:r>
          </a:p>
        </p:txBody>
      </p:sp>
      <p:sp>
        <p:nvSpPr>
          <p:cNvPr id="148" name="Shape 148"/>
          <p:cNvSpPr txBox="1"/>
          <p:nvPr/>
        </p:nvSpPr>
        <p:spPr>
          <a:xfrm>
            <a:off x="602365" y="1659467"/>
            <a:ext cx="8006000" cy="464000"/>
          </a:xfrm>
          <a:prstGeom prst="rect">
            <a:avLst/>
          </a:prstGeom>
          <a:noFill/>
          <a:ln>
            <a:noFill/>
          </a:ln>
        </p:spPr>
        <p:txBody>
          <a:bodyPr lIns="91433" tIns="45700" rIns="91433" bIns="45700" anchor="t" anchorCtr="0">
            <a:noAutofit/>
          </a:bodyPr>
          <a:lstStyle/>
          <a:p>
            <a:pPr algn="ctr">
              <a:buSzPct val="25000"/>
            </a:pPr>
            <a:r>
              <a:rPr lang="en-US" sz="2400" b="1" dirty="0">
                <a:latin typeface="Helvetica Neue" panose="020B0604020202020204" charset="0"/>
                <a:ea typeface="Arial"/>
                <a:cs typeface="Arial"/>
                <a:sym typeface="Arial"/>
              </a:rPr>
              <a:t>Abdominal Robotic Surgery Market Size</a:t>
            </a:r>
          </a:p>
        </p:txBody>
      </p:sp>
      <p:sp>
        <p:nvSpPr>
          <p:cNvPr id="149" name="Shape 149"/>
          <p:cNvSpPr/>
          <p:nvPr/>
        </p:nvSpPr>
        <p:spPr>
          <a:xfrm>
            <a:off x="3521036" y="321200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0" name="Shape 150"/>
          <p:cNvSpPr/>
          <p:nvPr/>
        </p:nvSpPr>
        <p:spPr>
          <a:xfrm>
            <a:off x="3989739" y="3211044"/>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1" name="Shape 151"/>
          <p:cNvSpPr txBox="1"/>
          <p:nvPr/>
        </p:nvSpPr>
        <p:spPr>
          <a:xfrm>
            <a:off x="1502412" y="5285416"/>
            <a:ext cx="2044400" cy="523200"/>
          </a:xfrm>
          <a:prstGeom prst="rect">
            <a:avLst/>
          </a:prstGeom>
          <a:noFill/>
          <a:ln>
            <a:noFill/>
          </a:ln>
        </p:spPr>
        <p:txBody>
          <a:bodyPr lIns="91433" tIns="45700" rIns="91433" bIns="45700" anchor="t" anchorCtr="0">
            <a:noAutofit/>
          </a:bodyPr>
          <a:lstStyle/>
          <a:p>
            <a:pPr algn="r">
              <a:buSzPct val="25000"/>
            </a:pPr>
            <a:r>
              <a:rPr lang="en-US" sz="2800" dirty="0">
                <a:solidFill>
                  <a:srgbClr val="76858D"/>
                </a:solidFill>
                <a:latin typeface="Helvetica Neue" panose="020B0604020202020204" charset="0"/>
                <a:sym typeface="Arial"/>
              </a:rPr>
              <a:t>$2.7 Billion </a:t>
            </a:r>
          </a:p>
        </p:txBody>
      </p:sp>
      <p:sp>
        <p:nvSpPr>
          <p:cNvPr id="152" name="Shape 152"/>
          <p:cNvSpPr txBox="1"/>
          <p:nvPr/>
        </p:nvSpPr>
        <p:spPr>
          <a:xfrm>
            <a:off x="6116320" y="2603412"/>
            <a:ext cx="2244800" cy="523200"/>
          </a:xfrm>
          <a:prstGeom prst="rect">
            <a:avLst/>
          </a:prstGeom>
          <a:noFill/>
          <a:ln>
            <a:noFill/>
          </a:ln>
        </p:spPr>
        <p:txBody>
          <a:bodyPr lIns="91433" tIns="45700" rIns="91433" bIns="45700" anchor="t" anchorCtr="0">
            <a:noAutofit/>
          </a:bodyPr>
          <a:lstStyle/>
          <a:p>
            <a:pPr>
              <a:buSzPct val="25000"/>
            </a:pPr>
            <a:r>
              <a:rPr lang="en-US" sz="2800" dirty="0">
                <a:solidFill>
                  <a:srgbClr val="64CADC"/>
                </a:solidFill>
                <a:latin typeface="Helvetica Neue" panose="020B0604020202020204" charset="0"/>
                <a:sym typeface="Arial"/>
              </a:rPr>
              <a:t>$10.5 Billion</a:t>
            </a:r>
            <a:r>
              <a:rPr lang="en-US" sz="2800" dirty="0">
                <a:solidFill>
                  <a:srgbClr val="F88337"/>
                </a:solidFill>
                <a:latin typeface="Helvetica Neue" panose="020B0604020202020204" charset="0"/>
                <a:sym typeface="Arial"/>
              </a:rPr>
              <a:t> </a:t>
            </a:r>
          </a:p>
        </p:txBody>
      </p:sp>
      <p:sp>
        <p:nvSpPr>
          <p:cNvPr id="153" name="Shape 153"/>
          <p:cNvSpPr/>
          <p:nvPr/>
        </p:nvSpPr>
        <p:spPr>
          <a:xfrm>
            <a:off x="5167533" y="2892987"/>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4" name="Shape 154"/>
          <p:cNvSpPr/>
          <p:nvPr/>
        </p:nvSpPr>
        <p:spPr>
          <a:xfrm>
            <a:off x="5636235" y="2892027"/>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5" name="Shape 155"/>
          <p:cNvSpPr/>
          <p:nvPr/>
        </p:nvSpPr>
        <p:spPr>
          <a:xfrm>
            <a:off x="5167532" y="2575488"/>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6" name="Shape 156"/>
          <p:cNvSpPr/>
          <p:nvPr/>
        </p:nvSpPr>
        <p:spPr>
          <a:xfrm>
            <a:off x="5636235" y="2574528"/>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7" name="Shape 157"/>
          <p:cNvSpPr/>
          <p:nvPr/>
        </p:nvSpPr>
        <p:spPr>
          <a:xfrm>
            <a:off x="3523791" y="2891172"/>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8" name="Shape 158"/>
          <p:cNvSpPr/>
          <p:nvPr/>
        </p:nvSpPr>
        <p:spPr>
          <a:xfrm>
            <a:off x="3992492" y="289021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59" name="Shape 159"/>
          <p:cNvSpPr/>
          <p:nvPr/>
        </p:nvSpPr>
        <p:spPr>
          <a:xfrm>
            <a:off x="3523789" y="2573673"/>
            <a:ext cx="434000"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0" name="Shape 160"/>
          <p:cNvSpPr/>
          <p:nvPr/>
        </p:nvSpPr>
        <p:spPr>
          <a:xfrm>
            <a:off x="3992493" y="2572715"/>
            <a:ext cx="433999" cy="286000"/>
          </a:xfrm>
          <a:prstGeom prst="rect">
            <a:avLst/>
          </a:prstGeom>
          <a:solidFill>
            <a:srgbClr val="BFBFBF"/>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grpSp>
        <p:nvGrpSpPr>
          <p:cNvPr id="161" name="Shape 161"/>
          <p:cNvGrpSpPr/>
          <p:nvPr/>
        </p:nvGrpSpPr>
        <p:grpSpPr>
          <a:xfrm>
            <a:off x="5167159" y="2709030"/>
            <a:ext cx="908995" cy="3377151"/>
            <a:chOff x="3643158" y="2463208"/>
            <a:chExt cx="908994" cy="3377151"/>
          </a:xfrm>
        </p:grpSpPr>
        <p:sp>
          <p:nvSpPr>
            <p:cNvPr id="162" name="Shape 162"/>
            <p:cNvSpPr/>
            <p:nvPr/>
          </p:nvSpPr>
          <p:spPr>
            <a:xfrm>
              <a:off x="4114776" y="4262994"/>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3" name="Shape 163"/>
            <p:cNvSpPr/>
            <p:nvPr/>
          </p:nvSpPr>
          <p:spPr>
            <a:xfrm>
              <a:off x="3644339" y="5231542"/>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4" name="Shape 164"/>
            <p:cNvSpPr/>
            <p:nvPr/>
          </p:nvSpPr>
          <p:spPr>
            <a:xfrm>
              <a:off x="3643901" y="5554460"/>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5" name="Shape 165"/>
            <p:cNvSpPr/>
            <p:nvPr/>
          </p:nvSpPr>
          <p:spPr>
            <a:xfrm>
              <a:off x="4114776" y="5554458"/>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6" name="Shape 166"/>
            <p:cNvSpPr/>
            <p:nvPr/>
          </p:nvSpPr>
          <p:spPr>
            <a:xfrm>
              <a:off x="4113042" y="5230582"/>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7" name="Shape 167"/>
            <p:cNvSpPr/>
            <p:nvPr/>
          </p:nvSpPr>
          <p:spPr>
            <a:xfrm>
              <a:off x="3647917" y="4587598"/>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8" name="Shape 168"/>
            <p:cNvSpPr/>
            <p:nvPr/>
          </p:nvSpPr>
          <p:spPr>
            <a:xfrm>
              <a:off x="3647478" y="4910516"/>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69" name="Shape 169"/>
            <p:cNvSpPr/>
            <p:nvPr/>
          </p:nvSpPr>
          <p:spPr>
            <a:xfrm>
              <a:off x="4118353" y="4910514"/>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0" name="Shape 170"/>
            <p:cNvSpPr/>
            <p:nvPr/>
          </p:nvSpPr>
          <p:spPr>
            <a:xfrm>
              <a:off x="4116619" y="4586639"/>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1" name="Shape 171"/>
            <p:cNvSpPr/>
            <p:nvPr/>
          </p:nvSpPr>
          <p:spPr>
            <a:xfrm>
              <a:off x="3644339" y="3940076"/>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2" name="Shape 172"/>
            <p:cNvSpPr/>
            <p:nvPr/>
          </p:nvSpPr>
          <p:spPr>
            <a:xfrm>
              <a:off x="3643901" y="4262994"/>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3" name="Shape 173"/>
            <p:cNvSpPr/>
            <p:nvPr/>
          </p:nvSpPr>
          <p:spPr>
            <a:xfrm>
              <a:off x="4113041" y="3939117"/>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4" name="Shape 174"/>
            <p:cNvSpPr/>
            <p:nvPr/>
          </p:nvSpPr>
          <p:spPr>
            <a:xfrm>
              <a:off x="3644339" y="3292555"/>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5" name="Shape 175"/>
            <p:cNvSpPr/>
            <p:nvPr/>
          </p:nvSpPr>
          <p:spPr>
            <a:xfrm>
              <a:off x="3643901" y="3615473"/>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6" name="Shape 176"/>
            <p:cNvSpPr/>
            <p:nvPr/>
          </p:nvSpPr>
          <p:spPr>
            <a:xfrm>
              <a:off x="4114776" y="3615471"/>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7" name="Shape 177"/>
            <p:cNvSpPr/>
            <p:nvPr/>
          </p:nvSpPr>
          <p:spPr>
            <a:xfrm>
              <a:off x="4113042" y="3291596"/>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8" name="Shape 178"/>
            <p:cNvSpPr/>
            <p:nvPr/>
          </p:nvSpPr>
          <p:spPr>
            <a:xfrm>
              <a:off x="3643901" y="2463209"/>
              <a:ext cx="433800" cy="1560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79" name="Shape 179"/>
            <p:cNvSpPr/>
            <p:nvPr/>
          </p:nvSpPr>
          <p:spPr>
            <a:xfrm>
              <a:off x="4114776" y="2463208"/>
              <a:ext cx="433800" cy="1560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0" name="Shape 180"/>
            <p:cNvSpPr/>
            <p:nvPr/>
          </p:nvSpPr>
          <p:spPr>
            <a:xfrm>
              <a:off x="3649064" y="2966490"/>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1" name="Shape 181"/>
            <p:cNvSpPr/>
            <p:nvPr/>
          </p:nvSpPr>
          <p:spPr>
            <a:xfrm>
              <a:off x="4117767" y="2965531"/>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2" name="Shape 182"/>
            <p:cNvSpPr/>
            <p:nvPr/>
          </p:nvSpPr>
          <p:spPr>
            <a:xfrm>
              <a:off x="3643158" y="2647513"/>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3" name="Shape 183"/>
            <p:cNvSpPr/>
            <p:nvPr/>
          </p:nvSpPr>
          <p:spPr>
            <a:xfrm>
              <a:off x="4111860" y="2646553"/>
              <a:ext cx="433800" cy="285900"/>
            </a:xfrm>
            <a:prstGeom prst="rect">
              <a:avLst/>
            </a:prstGeom>
            <a:solidFill>
              <a:srgbClr val="64CADC"/>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grpSp>
      <p:grpSp>
        <p:nvGrpSpPr>
          <p:cNvPr id="2" name="Group 1"/>
          <p:cNvGrpSpPr/>
          <p:nvPr/>
        </p:nvGrpSpPr>
        <p:grpSpPr>
          <a:xfrm>
            <a:off x="3520951" y="5238656"/>
            <a:ext cx="905420" cy="848381"/>
            <a:chOff x="3520951" y="5238656"/>
            <a:chExt cx="905420" cy="848381"/>
          </a:xfrm>
        </p:grpSpPr>
        <p:sp>
          <p:nvSpPr>
            <p:cNvPr id="185" name="Shape 185"/>
            <p:cNvSpPr/>
            <p:nvPr/>
          </p:nvSpPr>
          <p:spPr>
            <a:xfrm>
              <a:off x="3522134" y="5479039"/>
              <a:ext cx="433800" cy="285516"/>
            </a:xfrm>
            <a:prstGeom prst="rect">
              <a:avLst/>
            </a:prstGeom>
            <a:solidFill>
              <a:srgbClr val="76858D"/>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6" name="Shape 186"/>
            <p:cNvSpPr/>
            <p:nvPr/>
          </p:nvSpPr>
          <p:spPr>
            <a:xfrm>
              <a:off x="3521695" y="5801521"/>
              <a:ext cx="433800" cy="285516"/>
            </a:xfrm>
            <a:prstGeom prst="rect">
              <a:avLst/>
            </a:prstGeom>
            <a:solidFill>
              <a:srgbClr val="76858D"/>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7" name="Shape 187"/>
            <p:cNvSpPr/>
            <p:nvPr/>
          </p:nvSpPr>
          <p:spPr>
            <a:xfrm>
              <a:off x="3992571" y="5801521"/>
              <a:ext cx="433800" cy="285516"/>
            </a:xfrm>
            <a:prstGeom prst="rect">
              <a:avLst/>
            </a:prstGeom>
            <a:solidFill>
              <a:srgbClr val="76858D"/>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8" name="Shape 188"/>
            <p:cNvSpPr/>
            <p:nvPr/>
          </p:nvSpPr>
          <p:spPr>
            <a:xfrm>
              <a:off x="3990836" y="5478081"/>
              <a:ext cx="433800" cy="285516"/>
            </a:xfrm>
            <a:prstGeom prst="rect">
              <a:avLst/>
            </a:prstGeom>
            <a:solidFill>
              <a:srgbClr val="76858D"/>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89" name="Shape 189"/>
            <p:cNvSpPr/>
            <p:nvPr/>
          </p:nvSpPr>
          <p:spPr>
            <a:xfrm>
              <a:off x="3520951" y="5239614"/>
              <a:ext cx="433800" cy="199193"/>
            </a:xfrm>
            <a:prstGeom prst="rect">
              <a:avLst/>
            </a:prstGeom>
            <a:solidFill>
              <a:srgbClr val="76858D"/>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90" name="Shape 190"/>
            <p:cNvSpPr/>
            <p:nvPr/>
          </p:nvSpPr>
          <p:spPr>
            <a:xfrm>
              <a:off x="3989654" y="5238656"/>
              <a:ext cx="433800" cy="199193"/>
            </a:xfrm>
            <a:prstGeom prst="rect">
              <a:avLst/>
            </a:prstGeom>
            <a:solidFill>
              <a:srgbClr val="76858D"/>
            </a:solidFill>
            <a:ln>
              <a:noFill/>
            </a:ln>
          </p:spPr>
          <p:txBody>
            <a:bodyPr lIns="91433" tIns="45700" rIns="91433" bIns="45700" anchor="ctr" anchorCtr="0">
              <a:noAutofit/>
            </a:bodyPr>
            <a:lstStyle/>
            <a:p>
              <a:pPr algn="ctr"/>
              <a:endParaRPr sz="1867">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319784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500"/>
                                        <p:tgtEl>
                                          <p:spTgt spid="15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Surgical Robotics</a:t>
            </a:r>
          </a:p>
        </p:txBody>
      </p:sp>
      <p:sp>
        <p:nvSpPr>
          <p:cNvPr id="5" name="Slide Number Placeholder 4"/>
          <p:cNvSpPr>
            <a:spLocks noGrp="1"/>
          </p:cNvSpPr>
          <p:nvPr>
            <p:ph type="sldNum" sz="quarter" idx="12"/>
          </p:nvPr>
        </p:nvSpPr>
        <p:spPr/>
        <p:txBody>
          <a:bodyPr/>
          <a:lstStyle/>
          <a:p>
            <a:fld id="{42D9202E-547A-7B47-8FBC-57C449E4387D}" type="slidenum">
              <a:rPr lang="en-US" smtClean="0"/>
              <a:t>6</a:t>
            </a:fld>
            <a:endParaRPr lang="en-US"/>
          </a:p>
        </p:txBody>
      </p:sp>
      <p:sp>
        <p:nvSpPr>
          <p:cNvPr id="6" name="Shape 199"/>
          <p:cNvSpPr/>
          <p:nvPr/>
        </p:nvSpPr>
        <p:spPr>
          <a:xfrm>
            <a:off x="7409782" y="4708717"/>
            <a:ext cx="2603794" cy="65660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8" name="Shape 197"/>
          <p:cNvSpPr/>
          <p:nvPr/>
        </p:nvSpPr>
        <p:spPr>
          <a:xfrm>
            <a:off x="4749349" y="3728723"/>
            <a:ext cx="2616600" cy="2616598"/>
          </a:xfrm>
          <a:prstGeom prst="ellipse">
            <a:avLst/>
          </a:prstGeom>
          <a:solidFill>
            <a:srgbClr val="64CADC"/>
          </a:solidFill>
          <a:ln>
            <a:noFill/>
          </a:ln>
          <a:effectLst>
            <a:glow rad="101600">
              <a:schemeClr val="accent3">
                <a:satMod val="175000"/>
                <a:alpha val="40000"/>
              </a:schemeClr>
            </a:glow>
          </a:effectLst>
        </p:spPr>
        <p:txBody>
          <a:bodyPr lIns="91433" tIns="91433" rIns="91433" bIns="91433" anchor="ctr" anchorCtr="0">
            <a:noAutofit/>
          </a:bodyPr>
          <a:lstStyle/>
          <a:p>
            <a:endParaRPr sz="2400">
              <a:latin typeface="Helvetica Neue" panose="020B0604020202020204" charset="0"/>
            </a:endParaRPr>
          </a:p>
        </p:txBody>
      </p:sp>
      <p:sp>
        <p:nvSpPr>
          <p:cNvPr id="9" name="Shape 198"/>
          <p:cNvSpPr txBox="1"/>
          <p:nvPr/>
        </p:nvSpPr>
        <p:spPr>
          <a:xfrm>
            <a:off x="5132550" y="4111922"/>
            <a:ext cx="1850399" cy="1850399"/>
          </a:xfrm>
          <a:prstGeom prst="rect">
            <a:avLst/>
          </a:prstGeom>
          <a:noFill/>
          <a:ln>
            <a:noFill/>
          </a:ln>
        </p:spPr>
        <p:txBody>
          <a:bodyPr lIns="17767" tIns="17767" rIns="17767" bIns="17767" anchor="ctr" anchorCtr="0">
            <a:noAutofit/>
          </a:bodyPr>
          <a:lstStyle/>
          <a:p>
            <a:pPr algn="ctr">
              <a:lnSpc>
                <a:spcPct val="90000"/>
              </a:lnSpc>
              <a:buSzPct val="25000"/>
            </a:pPr>
            <a:r>
              <a:rPr lang="en-US" sz="2800">
                <a:solidFill>
                  <a:schemeClr val="lt1"/>
                </a:solidFill>
                <a:latin typeface="Helvetica Neue" panose="020B0604020202020204" charset="0"/>
                <a:sym typeface="Arial"/>
              </a:rPr>
              <a:t>Benefits of Surgical Robotics</a:t>
            </a:r>
          </a:p>
        </p:txBody>
      </p:sp>
      <p:sp>
        <p:nvSpPr>
          <p:cNvPr id="10" name="Shape 199"/>
          <p:cNvSpPr/>
          <p:nvPr/>
        </p:nvSpPr>
        <p:spPr>
          <a:xfrm rot="13500000">
            <a:off x="2955905" y="2768678"/>
            <a:ext cx="2613515" cy="65660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11" name="Shape 200"/>
          <p:cNvSpPr/>
          <p:nvPr/>
        </p:nvSpPr>
        <p:spPr>
          <a:xfrm>
            <a:off x="1928384" y="33054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2" name="Shape 201"/>
          <p:cNvSpPr txBox="1"/>
          <p:nvPr/>
        </p:nvSpPr>
        <p:spPr>
          <a:xfrm>
            <a:off x="2205358" y="1948253"/>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Enhanced precisio</a:t>
            </a:r>
            <a:r>
              <a:rPr lang="en-US" sz="2400" dirty="0">
                <a:solidFill>
                  <a:srgbClr val="76858D"/>
                </a:solidFill>
                <a:latin typeface="Helvetica Neue" panose="020B0604020202020204" charset="0"/>
              </a:rPr>
              <a:t>n and control</a:t>
            </a:r>
          </a:p>
        </p:txBody>
      </p:sp>
      <p:sp>
        <p:nvSpPr>
          <p:cNvPr id="13" name="Shape 203"/>
          <p:cNvSpPr/>
          <p:nvPr/>
        </p:nvSpPr>
        <p:spPr>
          <a:xfrm>
            <a:off x="3665238" y="12355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4" name="Shape 205"/>
          <p:cNvSpPr/>
          <p:nvPr/>
        </p:nvSpPr>
        <p:spPr>
          <a:xfrm rot="16200000">
            <a:off x="4814363" y="2148923"/>
            <a:ext cx="2483680" cy="65686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15" name="Shape 206"/>
          <p:cNvSpPr/>
          <p:nvPr/>
        </p:nvSpPr>
        <p:spPr>
          <a:xfrm>
            <a:off x="6367302" y="12355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6" name="Shape 208"/>
          <p:cNvSpPr/>
          <p:nvPr/>
        </p:nvSpPr>
        <p:spPr>
          <a:xfrm rot="18900000">
            <a:off x="6597227" y="2812423"/>
            <a:ext cx="2694537" cy="656821"/>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17" name="Shape 209"/>
          <p:cNvSpPr/>
          <p:nvPr/>
        </p:nvSpPr>
        <p:spPr>
          <a:xfrm>
            <a:off x="8104156" y="3305418"/>
            <a:ext cx="2286000" cy="1828800"/>
          </a:xfrm>
          <a:prstGeom prst="roundRect">
            <a:avLst>
              <a:gd name="adj" fmla="val 10000"/>
            </a:avLst>
          </a:prstGeom>
          <a:noFill/>
          <a:ln>
            <a:noFill/>
          </a:ln>
        </p:spPr>
        <p:txBody>
          <a:bodyPr lIns="91433" tIns="91433" rIns="91433" bIns="91433" anchor="ctr" anchorCtr="0">
            <a:noAutofit/>
          </a:bodyPr>
          <a:lstStyle/>
          <a:p>
            <a:endParaRPr sz="2400">
              <a:latin typeface="Helvetica Neue" panose="020B0604020202020204" charset="0"/>
            </a:endParaRPr>
          </a:p>
        </p:txBody>
      </p:sp>
      <p:sp>
        <p:nvSpPr>
          <p:cNvPr id="18" name="Shape 210"/>
          <p:cNvSpPr txBox="1"/>
          <p:nvPr/>
        </p:nvSpPr>
        <p:spPr>
          <a:xfrm>
            <a:off x="7734393" y="1945580"/>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Advanced visualization</a:t>
            </a:r>
          </a:p>
        </p:txBody>
      </p:sp>
      <p:sp>
        <p:nvSpPr>
          <p:cNvPr id="19" name="Shape 204"/>
          <p:cNvSpPr txBox="1"/>
          <p:nvPr/>
        </p:nvSpPr>
        <p:spPr>
          <a:xfrm>
            <a:off x="4969876" y="1114969"/>
            <a:ext cx="2178899"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Increased surgeon ergonomics</a:t>
            </a:r>
          </a:p>
        </p:txBody>
      </p:sp>
      <p:sp>
        <p:nvSpPr>
          <p:cNvPr id="20" name="Shape 207"/>
          <p:cNvSpPr txBox="1"/>
          <p:nvPr/>
        </p:nvSpPr>
        <p:spPr>
          <a:xfrm>
            <a:off x="8653302" y="4176171"/>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Consolidation of volume &amp; surgeon recruitment</a:t>
            </a:r>
          </a:p>
        </p:txBody>
      </p:sp>
      <p:sp>
        <p:nvSpPr>
          <p:cNvPr id="21" name="Shape 199"/>
          <p:cNvSpPr/>
          <p:nvPr/>
        </p:nvSpPr>
        <p:spPr>
          <a:xfrm rot="10800000">
            <a:off x="2357717" y="4714209"/>
            <a:ext cx="2360615" cy="656609"/>
          </a:xfrm>
          <a:prstGeom prst="leftArrow">
            <a:avLst>
              <a:gd name="adj1" fmla="val 60000"/>
              <a:gd name="adj2" fmla="val 50000"/>
            </a:avLst>
          </a:prstGeom>
          <a:gradFill>
            <a:gsLst>
              <a:gs pos="0">
                <a:srgbClr val="76858D"/>
              </a:gs>
              <a:gs pos="47000">
                <a:srgbClr val="FFFFFF">
                  <a:alpha val="40784"/>
                </a:srgbClr>
              </a:gs>
              <a:gs pos="100000">
                <a:srgbClr val="FFFFFF">
                  <a:alpha val="40784"/>
                </a:srgbClr>
              </a:gs>
            </a:gsLst>
            <a:lin ang="0" scaled="0"/>
          </a:gradFill>
          <a:ln>
            <a:noFill/>
          </a:ln>
        </p:spPr>
        <p:txBody>
          <a:bodyPr lIns="91433" tIns="91433" rIns="91433" bIns="91433" anchor="ctr" anchorCtr="0">
            <a:noAutofit/>
          </a:bodyPr>
          <a:lstStyle/>
          <a:p>
            <a:endParaRPr sz="2400">
              <a:latin typeface="Helvetica Neue" panose="020B0604020202020204" charset="0"/>
            </a:endParaRPr>
          </a:p>
        </p:txBody>
      </p:sp>
      <p:sp>
        <p:nvSpPr>
          <p:cNvPr id="22" name="Shape 201"/>
          <p:cNvSpPr txBox="1"/>
          <p:nvPr/>
        </p:nvSpPr>
        <p:spPr>
          <a:xfrm>
            <a:off x="1393419" y="4179206"/>
            <a:ext cx="2178900" cy="1721700"/>
          </a:xfrm>
          <a:prstGeom prst="rect">
            <a:avLst/>
          </a:prstGeom>
          <a:noFill/>
          <a:ln>
            <a:noFill/>
          </a:ln>
        </p:spPr>
        <p:txBody>
          <a:bodyPr lIns="45700" tIns="45700" rIns="45700" bIns="45700" anchor="ctr" anchorCtr="0">
            <a:noAutofit/>
          </a:bodyPr>
          <a:lstStyle/>
          <a:p>
            <a:pPr algn="ctr">
              <a:lnSpc>
                <a:spcPct val="90000"/>
              </a:lnSpc>
              <a:buSzPct val="25000"/>
            </a:pPr>
            <a:r>
              <a:rPr lang="en-US" sz="2400" dirty="0">
                <a:solidFill>
                  <a:srgbClr val="76858D"/>
                </a:solidFill>
                <a:latin typeface="Helvetica Neue" panose="020B0604020202020204" charset="0"/>
                <a:sym typeface="Arial"/>
              </a:rPr>
              <a:t>Patient attractiveness</a:t>
            </a:r>
            <a:endParaRPr lang="en-US" sz="2400" dirty="0">
              <a:solidFill>
                <a:srgbClr val="76858D"/>
              </a:solidFill>
              <a:latin typeface="Helvetica Neue" panose="020B0604020202020204" charset="0"/>
            </a:endParaRPr>
          </a:p>
        </p:txBody>
      </p:sp>
    </p:spTree>
    <p:extLst>
      <p:ext uri="{BB962C8B-B14F-4D97-AF65-F5344CB8AC3E}">
        <p14:creationId xmlns:p14="http://schemas.microsoft.com/office/powerpoint/2010/main" val="1255643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P spid="14" grpId="0" animBg="1"/>
      <p:bldP spid="16" grpId="0" animBg="1"/>
      <p:bldP spid="18" grpId="0"/>
      <p:bldP spid="19" grpId="0"/>
      <p:bldP spid="20"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87"/>
          <p:cNvSpPr/>
          <p:nvPr/>
        </p:nvSpPr>
        <p:spPr>
          <a:xfrm rot="-5400000">
            <a:off x="4816590" y="281343"/>
            <a:ext cx="1958538" cy="11194776"/>
          </a:xfrm>
          <a:prstGeom prst="round1Rect">
            <a:avLst>
              <a:gd name="adj" fmla="val 6475"/>
            </a:avLst>
          </a:prstGeom>
          <a:gradFill>
            <a:gsLst>
              <a:gs pos="0">
                <a:srgbClr val="A5A5A5"/>
              </a:gs>
              <a:gs pos="72000">
                <a:srgbClr val="FFFFFF"/>
              </a:gs>
              <a:gs pos="100000">
                <a:srgbClr val="FFFFFF"/>
              </a:gs>
            </a:gsLst>
            <a:lin ang="9059838" scaled="0"/>
          </a:gradFill>
          <a:ln>
            <a:noFill/>
          </a:ln>
        </p:spPr>
        <p:txBody>
          <a:bodyPr lIns="91433" tIns="45700" rIns="91433" bIns="45700" anchor="ctr" anchorCtr="0">
            <a:noAutofit/>
          </a:bodyPr>
          <a:lstStyle/>
          <a:p>
            <a:pPr algn="ctr"/>
            <a:endParaRPr sz="1867" dirty="0">
              <a:solidFill>
                <a:srgbClr val="FFFFFF"/>
              </a:solidFill>
              <a:latin typeface="Helvetica Neue" panose="020B0604020202020204" charset="0"/>
              <a:sym typeface="Arial"/>
            </a:endParaRPr>
          </a:p>
        </p:txBody>
      </p:sp>
      <p:graphicFrame>
        <p:nvGraphicFramePr>
          <p:cNvPr id="21" name="Diagram 20"/>
          <p:cNvGraphicFramePr/>
          <p:nvPr>
            <p:extLst/>
          </p:nvPr>
        </p:nvGraphicFramePr>
        <p:xfrm>
          <a:off x="2730234" y="970464"/>
          <a:ext cx="6485466" cy="4168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de-DE" dirty="0">
                <a:latin typeface="Helvetica Light"/>
                <a:cs typeface="Helvetica" panose="020B0604020202020204" pitchFamily="34" charset="0"/>
              </a:rPr>
              <a:t>Robotic Surgery Landscape</a:t>
            </a:r>
          </a:p>
        </p:txBody>
      </p:sp>
      <p:sp>
        <p:nvSpPr>
          <p:cNvPr id="4" name="Slide Number Placeholder 3"/>
          <p:cNvSpPr>
            <a:spLocks noGrp="1"/>
          </p:cNvSpPr>
          <p:nvPr>
            <p:ph type="sldNum" sz="quarter" idx="12"/>
          </p:nvPr>
        </p:nvSpPr>
        <p:spPr/>
        <p:txBody>
          <a:bodyPr/>
          <a:lstStyle/>
          <a:p>
            <a:fld id="{42D9202E-547A-7B47-8FBC-57C449E4387D}" type="slidenum">
              <a:rPr lang="en-US" smtClean="0">
                <a:latin typeface="Helvetica" panose="020B0604020202020204" pitchFamily="34" charset="0"/>
                <a:cs typeface="Helvetica" panose="020B0604020202020204" pitchFamily="34" charset="0"/>
              </a:rPr>
              <a:t>7</a:t>
            </a:fld>
            <a:endParaRPr lang="en-US" dirty="0">
              <a:latin typeface="Helvetica" panose="020B0604020202020204" pitchFamily="34" charset="0"/>
              <a:cs typeface="Helvetica" panose="020B0604020202020204" pitchFamily="34" charset="0"/>
            </a:endParaRPr>
          </a:p>
        </p:txBody>
      </p:sp>
      <p:sp>
        <p:nvSpPr>
          <p:cNvPr id="16" name="TextBox 15"/>
          <p:cNvSpPr txBox="1"/>
          <p:nvPr/>
        </p:nvSpPr>
        <p:spPr>
          <a:xfrm>
            <a:off x="245282" y="3608288"/>
            <a:ext cx="2137301" cy="584775"/>
          </a:xfrm>
          <a:prstGeom prst="rect">
            <a:avLst/>
          </a:prstGeom>
          <a:noFill/>
        </p:spPr>
        <p:txBody>
          <a:bodyPr wrap="square" rtlCol="0">
            <a:spAutoFit/>
          </a:bodyPr>
          <a:lstStyle/>
          <a:p>
            <a:pPr algn="ctr"/>
            <a:r>
              <a:rPr lang="de-DE" sz="1600" dirty="0">
                <a:solidFill>
                  <a:schemeClr val="tx1">
                    <a:lumMod val="75000"/>
                    <a:lumOff val="25000"/>
                  </a:schemeClr>
                </a:solidFill>
                <a:latin typeface="Helvetica" panose="020B0604020202020204" pitchFamily="34" charset="0"/>
                <a:cs typeface="Helvetica" panose="020B0604020202020204" pitchFamily="34" charset="0"/>
              </a:rPr>
              <a:t>0.6 MM procedures</a:t>
            </a:r>
          </a:p>
          <a:p>
            <a:pPr algn="ctr"/>
            <a:r>
              <a:rPr lang="de-DE" sz="1600" dirty="0">
                <a:solidFill>
                  <a:schemeClr val="tx1">
                    <a:lumMod val="75000"/>
                    <a:lumOff val="25000"/>
                  </a:schemeClr>
                </a:solidFill>
                <a:latin typeface="Helvetica" panose="020B0604020202020204" pitchFamily="34" charset="0"/>
                <a:cs typeface="Helvetica" panose="020B0604020202020204" pitchFamily="34" charset="0"/>
              </a:rPr>
              <a:t>EU &amp; U.S. </a:t>
            </a:r>
          </a:p>
        </p:txBody>
      </p:sp>
      <p:sp>
        <p:nvSpPr>
          <p:cNvPr id="18" name="TextBox 17"/>
          <p:cNvSpPr txBox="1"/>
          <p:nvPr/>
        </p:nvSpPr>
        <p:spPr>
          <a:xfrm>
            <a:off x="329101" y="5001880"/>
            <a:ext cx="12128934" cy="1862048"/>
          </a:xfrm>
          <a:prstGeom prst="rect">
            <a:avLst/>
          </a:prstGeom>
          <a:noFill/>
        </p:spPr>
        <p:txBody>
          <a:bodyPr wrap="square" rtlCol="0">
            <a:spAutoFit/>
          </a:bodyPr>
          <a:lstStyle/>
          <a:p>
            <a:pPr>
              <a:spcAft>
                <a:spcPts val="600"/>
              </a:spcAft>
            </a:pPr>
            <a:r>
              <a:rPr lang="de-DE" sz="2000" b="1" dirty="0">
                <a:latin typeface="Helvetica" panose="020B0604020202020204" pitchFamily="34" charset="0"/>
                <a:cs typeface="Helvetica" panose="020B0604020202020204" pitchFamily="34" charset="0"/>
              </a:rPr>
              <a:t>Historical Growth Drivers: </a:t>
            </a:r>
          </a:p>
          <a:p>
            <a:pPr marL="285750" indent="-285750">
              <a:buFont typeface="Arial" panose="020B0604020202020204" pitchFamily="34" charset="0"/>
              <a:buChar char="•"/>
            </a:pPr>
            <a:r>
              <a:rPr lang="de-DE" dirty="0">
                <a:solidFill>
                  <a:schemeClr val="tx1">
                    <a:lumMod val="75000"/>
                    <a:lumOff val="25000"/>
                  </a:schemeClr>
                </a:solidFill>
                <a:latin typeface="Helvetica" panose="020B0604020202020204" pitchFamily="34" charset="0"/>
                <a:cs typeface="Helvetica" panose="020B0604020202020204" pitchFamily="34" charset="0"/>
              </a:rPr>
              <a:t>Convert </a:t>
            </a:r>
            <a:r>
              <a:rPr lang="de-DE" u="sng" dirty="0">
                <a:solidFill>
                  <a:schemeClr val="tx1">
                    <a:lumMod val="75000"/>
                    <a:lumOff val="25000"/>
                  </a:schemeClr>
                </a:solidFill>
                <a:latin typeface="Helvetica" panose="020B0604020202020204" pitchFamily="34" charset="0"/>
                <a:cs typeface="Helvetica" panose="020B0604020202020204" pitchFamily="34" charset="0"/>
              </a:rPr>
              <a:t>open</a:t>
            </a:r>
            <a:r>
              <a:rPr lang="de-DE" dirty="0">
                <a:solidFill>
                  <a:schemeClr val="tx1">
                    <a:lumMod val="75000"/>
                    <a:lumOff val="25000"/>
                  </a:schemeClr>
                </a:solidFill>
                <a:latin typeface="Helvetica" panose="020B0604020202020204" pitchFamily="34" charset="0"/>
                <a:cs typeface="Helvetica" panose="020B0604020202020204" pitchFamily="34" charset="0"/>
              </a:rPr>
              <a:t> surgeries </a:t>
            </a:r>
            <a:r>
              <a:rPr lang="de-DE" dirty="0" err="1">
                <a:solidFill>
                  <a:schemeClr val="tx1">
                    <a:lumMod val="75000"/>
                    <a:lumOff val="25000"/>
                  </a:schemeClr>
                </a:solidFill>
                <a:latin typeface="Helvetica" panose="020B0604020202020204" pitchFamily="34" charset="0"/>
                <a:cs typeface="Helvetica" panose="020B0604020202020204" pitchFamily="34" charset="0"/>
              </a:rPr>
              <a:t>to</a:t>
            </a:r>
            <a:r>
              <a:rPr lang="de-DE" dirty="0">
                <a:solidFill>
                  <a:schemeClr val="tx1">
                    <a:lumMod val="75000"/>
                    <a:lumOff val="25000"/>
                  </a:schemeClr>
                </a:solidFill>
                <a:latin typeface="Helvetica" panose="020B0604020202020204" pitchFamily="34" charset="0"/>
                <a:cs typeface="Helvetica" panose="020B0604020202020204" pitchFamily="34" charset="0"/>
              </a:rPr>
              <a:t> </a:t>
            </a:r>
            <a:r>
              <a:rPr lang="de-DE" dirty="0" err="1">
                <a:solidFill>
                  <a:schemeClr val="tx1">
                    <a:lumMod val="75000"/>
                    <a:lumOff val="25000"/>
                  </a:schemeClr>
                </a:solidFill>
                <a:latin typeface="Helvetica" panose="020B0604020202020204" pitchFamily="34" charset="0"/>
                <a:cs typeface="Helvetica" panose="020B0604020202020204" pitchFamily="34" charset="0"/>
              </a:rPr>
              <a:t>robotics</a:t>
            </a:r>
            <a:endParaRPr lang="de-DE" dirty="0">
              <a:solidFill>
                <a:schemeClr val="tx1">
                  <a:lumMod val="75000"/>
                  <a:lumOff val="25000"/>
                </a:schemeClr>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de-DE" dirty="0">
                <a:solidFill>
                  <a:schemeClr val="tx1">
                    <a:lumMod val="75000"/>
                    <a:lumOff val="25000"/>
                  </a:schemeClr>
                </a:solidFill>
                <a:latin typeface="Helvetica" panose="020B0604020202020204" pitchFamily="34" charset="0"/>
                <a:cs typeface="Helvetica" panose="020B0604020202020204" pitchFamily="34" charset="0"/>
              </a:rPr>
              <a:t>Clinical and patient benefits have come from converting an open procedure to a minimally-invasive surgical approach</a:t>
            </a:r>
          </a:p>
          <a:p>
            <a:pPr marL="285750" indent="-285750">
              <a:buFont typeface="Arial" panose="020B0604020202020204" pitchFamily="34" charset="0"/>
              <a:buChar char="•"/>
            </a:pPr>
            <a:r>
              <a:rPr lang="de-DE" dirty="0">
                <a:solidFill>
                  <a:schemeClr val="tx1">
                    <a:lumMod val="75000"/>
                    <a:lumOff val="25000"/>
                  </a:schemeClr>
                </a:solidFill>
                <a:latin typeface="Helvetica" panose="020B0604020202020204" pitchFamily="34" charset="0"/>
                <a:cs typeface="Helvetica" panose="020B0604020202020204" pitchFamily="34" charset="0"/>
              </a:rPr>
              <a:t>Offset signficant per-procedure cost increase with length of stay benefit vs. open surgery</a:t>
            </a:r>
          </a:p>
          <a:p>
            <a:pPr marL="285750" indent="-285750">
              <a:buFont typeface="Arial" panose="020B0604020202020204" pitchFamily="34" charset="0"/>
              <a:buChar char="•"/>
            </a:pPr>
            <a:r>
              <a:rPr lang="de-DE" dirty="0">
                <a:solidFill>
                  <a:schemeClr val="tx1">
                    <a:lumMod val="75000"/>
                    <a:lumOff val="25000"/>
                  </a:schemeClr>
                </a:solidFill>
                <a:latin typeface="Helvetica" panose="020B0604020202020204" pitchFamily="34" charset="0"/>
                <a:cs typeface="Helvetica" panose="020B0604020202020204" pitchFamily="34" charset="0"/>
              </a:rPr>
              <a:t>Conversion of laparoscopy to robotics difficult due to substantial per-procedure cost increase</a:t>
            </a:r>
          </a:p>
        </p:txBody>
      </p:sp>
      <p:sp>
        <p:nvSpPr>
          <p:cNvPr id="25" name="TextBox 24"/>
          <p:cNvSpPr txBox="1"/>
          <p:nvPr/>
        </p:nvSpPr>
        <p:spPr>
          <a:xfrm>
            <a:off x="331795" y="2096758"/>
            <a:ext cx="1964274" cy="523220"/>
          </a:xfrm>
          <a:prstGeom prst="rect">
            <a:avLst/>
          </a:prstGeom>
          <a:noFill/>
        </p:spPr>
        <p:txBody>
          <a:bodyPr wrap="square" rtlCol="0">
            <a:spAutoFit/>
          </a:bodyPr>
          <a:lstStyle/>
          <a:p>
            <a:pPr algn="ctr"/>
            <a:r>
              <a:rPr lang="de-DE" sz="1400" dirty="0">
                <a:solidFill>
                  <a:schemeClr val="tx1">
                    <a:lumMod val="75000"/>
                    <a:lumOff val="25000"/>
                  </a:schemeClr>
                </a:solidFill>
                <a:latin typeface="Helvetica" panose="020B0604020202020204" pitchFamily="34" charset="0"/>
                <a:cs typeface="Helvetica" panose="020B0604020202020204" pitchFamily="34" charset="0"/>
              </a:rPr>
              <a:t>Current abdominal robotic surgery</a:t>
            </a:r>
          </a:p>
        </p:txBody>
      </p:sp>
      <p:sp>
        <p:nvSpPr>
          <p:cNvPr id="27" name="Rectangle 26"/>
          <p:cNvSpPr/>
          <p:nvPr/>
        </p:nvSpPr>
        <p:spPr>
          <a:xfrm>
            <a:off x="7108191" y="4958680"/>
            <a:ext cx="4910319" cy="230832"/>
          </a:xfrm>
          <a:prstGeom prst="rect">
            <a:avLst/>
          </a:prstGeom>
        </p:spPr>
        <p:txBody>
          <a:bodyPr wrap="none">
            <a:spAutoFit/>
          </a:bodyPr>
          <a:lstStyle/>
          <a:p>
            <a:pPr>
              <a:buSzPct val="25000"/>
            </a:pPr>
            <a:r>
              <a:rPr lang="de-DE" sz="900" i="1" dirty="0">
                <a:solidFill>
                  <a:srgbClr val="595959"/>
                </a:solidFill>
                <a:latin typeface="Helvetica" panose="020B0604020202020204" pitchFamily="34" charset="0"/>
                <a:ea typeface="Arial"/>
                <a:cs typeface="Helvetica" panose="020B0604020202020204" pitchFamily="34" charset="0"/>
              </a:rPr>
              <a:t>Sources: Intuitive Surgical Investor Slides, </a:t>
            </a:r>
            <a:r>
              <a:rPr lang="en-US" sz="900" i="1" dirty="0">
                <a:solidFill>
                  <a:srgbClr val="595959"/>
                </a:solidFill>
                <a:latin typeface="Helvetica" panose="020B0604020202020204" pitchFamily="34" charset="0"/>
                <a:ea typeface="Arial"/>
                <a:cs typeface="Helvetica" panose="020B0604020202020204" pitchFamily="34" charset="0"/>
                <a:sym typeface="Arial"/>
              </a:rPr>
              <a:t>TRXC Estimates and Millennium Research Group</a:t>
            </a:r>
          </a:p>
        </p:txBody>
      </p:sp>
      <p:sp>
        <p:nvSpPr>
          <p:cNvPr id="28" name="Right Arrow 27"/>
          <p:cNvSpPr/>
          <p:nvPr/>
        </p:nvSpPr>
        <p:spPr>
          <a:xfrm flipH="1">
            <a:off x="1890445" y="2748350"/>
            <a:ext cx="1137622" cy="612298"/>
          </a:xfrm>
          <a:prstGeom prst="rightArrow">
            <a:avLst/>
          </a:prstGeom>
          <a:solidFill>
            <a:srgbClr val="7685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Helvetica" panose="020B0604020202020204" pitchFamily="34" charset="0"/>
              <a:cs typeface="Helvetica" panose="020B0604020202020204" pitchFamily="34" charset="0"/>
            </a:endParaRPr>
          </a:p>
        </p:txBody>
      </p:sp>
      <p:sp>
        <p:nvSpPr>
          <p:cNvPr id="3" name="Oval 2"/>
          <p:cNvSpPr/>
          <p:nvPr/>
        </p:nvSpPr>
        <p:spPr>
          <a:xfrm>
            <a:off x="906369" y="2645407"/>
            <a:ext cx="852857" cy="818184"/>
          </a:xfrm>
          <a:prstGeom prst="ellipse">
            <a:avLst/>
          </a:prstGeom>
          <a:solidFill>
            <a:srgbClr val="768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9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87"/>
          <p:cNvSpPr/>
          <p:nvPr/>
        </p:nvSpPr>
        <p:spPr>
          <a:xfrm rot="-5400000">
            <a:off x="4909221" y="188132"/>
            <a:ext cx="1959430" cy="11380303"/>
          </a:xfrm>
          <a:prstGeom prst="round1Rect">
            <a:avLst>
              <a:gd name="adj" fmla="val 6475"/>
            </a:avLst>
          </a:prstGeom>
          <a:gradFill>
            <a:gsLst>
              <a:gs pos="0">
                <a:srgbClr val="64CADC"/>
              </a:gs>
              <a:gs pos="7000">
                <a:srgbClr val="64CADC"/>
              </a:gs>
              <a:gs pos="72000">
                <a:srgbClr val="FFFFFF"/>
              </a:gs>
              <a:gs pos="100000">
                <a:srgbClr val="FFFFFF"/>
              </a:gs>
            </a:gsLst>
            <a:lin ang="9059838" scaled="0"/>
          </a:gradFill>
          <a:ln>
            <a:noFill/>
          </a:ln>
        </p:spPr>
        <p:txBody>
          <a:bodyPr lIns="91433" tIns="45700" rIns="91433" bIns="45700" anchor="ctr" anchorCtr="0">
            <a:noAutofit/>
          </a:bodyPr>
          <a:lstStyle/>
          <a:p>
            <a:pPr algn="ctr"/>
            <a:endParaRPr sz="1867" dirty="0">
              <a:solidFill>
                <a:srgbClr val="FFFFFF"/>
              </a:solidFill>
              <a:latin typeface="Helvetica Neue" panose="020B0604020202020204" charset="0"/>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876" y="2287673"/>
            <a:ext cx="2302402" cy="1884489"/>
          </a:xfrm>
          <a:prstGeom prst="rect">
            <a:avLst/>
          </a:prstGeom>
        </p:spPr>
      </p:pic>
      <p:graphicFrame>
        <p:nvGraphicFramePr>
          <p:cNvPr id="21" name="Diagram 20"/>
          <p:cNvGraphicFramePr/>
          <p:nvPr>
            <p:extLst/>
          </p:nvPr>
        </p:nvGraphicFramePr>
        <p:xfrm>
          <a:off x="2730234" y="970464"/>
          <a:ext cx="6485466" cy="4168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de-DE" dirty="0">
                <a:latin typeface="Helvetica Light"/>
                <a:cs typeface="Helvetica" panose="020B0604020202020204" pitchFamily="34" charset="0"/>
              </a:rPr>
              <a:t>Robotic Surgery Landscape</a:t>
            </a:r>
          </a:p>
        </p:txBody>
      </p:sp>
      <p:sp>
        <p:nvSpPr>
          <p:cNvPr id="4" name="Slide Number Placeholder 3"/>
          <p:cNvSpPr>
            <a:spLocks noGrp="1"/>
          </p:cNvSpPr>
          <p:nvPr>
            <p:ph type="sldNum" sz="quarter" idx="12"/>
          </p:nvPr>
        </p:nvSpPr>
        <p:spPr/>
        <p:txBody>
          <a:bodyPr/>
          <a:lstStyle/>
          <a:p>
            <a:fld id="{42D9202E-547A-7B47-8FBC-57C449E4387D}" type="slidenum">
              <a:rPr lang="en-US" smtClean="0">
                <a:latin typeface="Helvetica" panose="020B0604020202020204" pitchFamily="34" charset="0"/>
                <a:cs typeface="Helvetica" panose="020B0604020202020204" pitchFamily="34" charset="0"/>
              </a:rPr>
              <a:t>8</a:t>
            </a:fld>
            <a:endParaRPr lang="en-US" dirty="0">
              <a:latin typeface="Helvetica" panose="020B0604020202020204" pitchFamily="34" charset="0"/>
              <a:cs typeface="Helvetica" panose="020B0604020202020204" pitchFamily="34" charset="0"/>
            </a:endParaRPr>
          </a:p>
        </p:txBody>
      </p:sp>
      <p:sp>
        <p:nvSpPr>
          <p:cNvPr id="14" name="Right Arrow 13"/>
          <p:cNvSpPr/>
          <p:nvPr/>
        </p:nvSpPr>
        <p:spPr>
          <a:xfrm>
            <a:off x="8850009" y="2748350"/>
            <a:ext cx="1137622" cy="612298"/>
          </a:xfrm>
          <a:prstGeom prst="rightArrow">
            <a:avLst/>
          </a:prstGeom>
          <a:solidFill>
            <a:srgbClr val="64C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Helvetica" panose="020B0604020202020204" pitchFamily="34" charset="0"/>
              <a:cs typeface="Helvetica" panose="020B0604020202020204" pitchFamily="34" charset="0"/>
            </a:endParaRPr>
          </a:p>
        </p:txBody>
      </p:sp>
      <p:sp>
        <p:nvSpPr>
          <p:cNvPr id="19" name="TextBox 18"/>
          <p:cNvSpPr txBox="1"/>
          <p:nvPr/>
        </p:nvSpPr>
        <p:spPr>
          <a:xfrm>
            <a:off x="326334" y="5001506"/>
            <a:ext cx="11252753" cy="1585049"/>
          </a:xfrm>
          <a:prstGeom prst="rect">
            <a:avLst/>
          </a:prstGeom>
          <a:noFill/>
        </p:spPr>
        <p:txBody>
          <a:bodyPr wrap="square" rtlCol="0">
            <a:noAutofit/>
          </a:bodyPr>
          <a:lstStyle/>
          <a:p>
            <a:pPr>
              <a:spcAft>
                <a:spcPts val="600"/>
              </a:spcAft>
            </a:pPr>
            <a:r>
              <a:rPr lang="de-DE" sz="2000" b="1" dirty="0">
                <a:latin typeface="Helvetica" panose="020B0604020202020204" pitchFamily="34" charset="0"/>
                <a:cs typeface="Helvetica" panose="020B0604020202020204" pitchFamily="34" charset="0"/>
              </a:rPr>
              <a:t>Future Growth Drivers: </a:t>
            </a:r>
          </a:p>
          <a:p>
            <a:pPr marL="285750" indent="-285750">
              <a:spcAft>
                <a:spcPts val="600"/>
              </a:spcAft>
              <a:buFont typeface="Arial" panose="020B0604020202020204" pitchFamily="34" charset="0"/>
              <a:buChar char="•"/>
            </a:pPr>
            <a:r>
              <a:rPr lang="de-DE" dirty="0">
                <a:solidFill>
                  <a:schemeClr val="tx1">
                    <a:lumMod val="75000"/>
                    <a:lumOff val="25000"/>
                  </a:schemeClr>
                </a:solidFill>
                <a:latin typeface="Helvetica" panose="020B0604020202020204" pitchFamily="34" charset="0"/>
                <a:cs typeface="Helvetica" panose="020B0604020202020204" pitchFamily="34" charset="0"/>
              </a:rPr>
              <a:t>Convert </a:t>
            </a:r>
            <a:r>
              <a:rPr lang="de-DE" u="sng" dirty="0">
                <a:solidFill>
                  <a:schemeClr val="tx1">
                    <a:lumMod val="75000"/>
                    <a:lumOff val="25000"/>
                  </a:schemeClr>
                </a:solidFill>
                <a:latin typeface="Helvetica" panose="020B0604020202020204" pitchFamily="34" charset="0"/>
                <a:cs typeface="Helvetica" panose="020B0604020202020204" pitchFamily="34" charset="0"/>
              </a:rPr>
              <a:t>laparoscopic </a:t>
            </a:r>
            <a:r>
              <a:rPr lang="de-DE" dirty="0">
                <a:solidFill>
                  <a:schemeClr val="tx1">
                    <a:lumMod val="75000"/>
                    <a:lumOff val="25000"/>
                  </a:schemeClr>
                </a:solidFill>
                <a:latin typeface="Helvetica" panose="020B0604020202020204" pitchFamily="34" charset="0"/>
                <a:cs typeface="Helvetica" panose="020B0604020202020204" pitchFamily="34" charset="0"/>
              </a:rPr>
              <a:t>surgeries </a:t>
            </a:r>
            <a:r>
              <a:rPr lang="de-DE" dirty="0" err="1">
                <a:solidFill>
                  <a:schemeClr val="tx1">
                    <a:lumMod val="75000"/>
                    <a:lumOff val="25000"/>
                  </a:schemeClr>
                </a:solidFill>
                <a:latin typeface="Helvetica" panose="020B0604020202020204" pitchFamily="34" charset="0"/>
                <a:cs typeface="Helvetica" panose="020B0604020202020204" pitchFamily="34" charset="0"/>
              </a:rPr>
              <a:t>to</a:t>
            </a:r>
            <a:r>
              <a:rPr lang="de-DE" dirty="0">
                <a:solidFill>
                  <a:schemeClr val="tx1">
                    <a:lumMod val="75000"/>
                    <a:lumOff val="25000"/>
                  </a:schemeClr>
                </a:solidFill>
                <a:latin typeface="Helvetica" panose="020B0604020202020204" pitchFamily="34" charset="0"/>
                <a:cs typeface="Helvetica" panose="020B0604020202020204" pitchFamily="34" charset="0"/>
              </a:rPr>
              <a:t> </a:t>
            </a:r>
            <a:r>
              <a:rPr lang="de-DE" dirty="0" err="1">
                <a:solidFill>
                  <a:schemeClr val="tx1">
                    <a:lumMod val="75000"/>
                    <a:lumOff val="25000"/>
                  </a:schemeClr>
                </a:solidFill>
                <a:latin typeface="Helvetica" panose="020B0604020202020204" pitchFamily="34" charset="0"/>
                <a:cs typeface="Helvetica" panose="020B0604020202020204" pitchFamily="34" charset="0"/>
              </a:rPr>
              <a:t>robotics</a:t>
            </a:r>
            <a:endParaRPr lang="de-DE" dirty="0">
              <a:solidFill>
                <a:schemeClr val="tx1">
                  <a:lumMod val="75000"/>
                  <a:lumOff val="25000"/>
                </a:schemeClr>
              </a:solidFill>
              <a:latin typeface="Helvetica" panose="020B0604020202020204" pitchFamily="34" charset="0"/>
              <a:cs typeface="Helvetica" panose="020B0604020202020204" pitchFamily="34" charset="0"/>
            </a:endParaRPr>
          </a:p>
          <a:p>
            <a:pPr marL="285750" indent="-285750">
              <a:spcAft>
                <a:spcPts val="600"/>
              </a:spcAft>
              <a:buFont typeface="Arial" panose="020B0604020202020204" pitchFamily="34" charset="0"/>
              <a:buChar char="•"/>
            </a:pPr>
            <a:r>
              <a:rPr lang="de-DE" dirty="0" err="1">
                <a:solidFill>
                  <a:schemeClr val="tx1">
                    <a:lumMod val="75000"/>
                    <a:lumOff val="25000"/>
                  </a:schemeClr>
                </a:solidFill>
                <a:latin typeface="Helvetica" panose="020B0604020202020204" pitchFamily="34" charset="0"/>
                <a:cs typeface="Helvetica" panose="020B0604020202020204" pitchFamily="34" charset="0"/>
              </a:rPr>
              <a:t>Opportunities</a:t>
            </a:r>
            <a:r>
              <a:rPr lang="de-DE" dirty="0">
                <a:solidFill>
                  <a:schemeClr val="tx1">
                    <a:lumMod val="75000"/>
                    <a:lumOff val="25000"/>
                  </a:schemeClr>
                </a:solidFill>
                <a:latin typeface="Helvetica" panose="020B0604020202020204" pitchFamily="34" charset="0"/>
                <a:cs typeface="Helvetica" panose="020B0604020202020204" pitchFamily="34" charset="0"/>
              </a:rPr>
              <a:t> to improve laparoscopy: greater precision, surgeon control of vision, better ergonomics, reduced need for assistance</a:t>
            </a:r>
          </a:p>
          <a:p>
            <a:pPr marL="285750" indent="-285750">
              <a:spcAft>
                <a:spcPts val="600"/>
              </a:spcAft>
              <a:buFont typeface="Arial" panose="020B0604020202020204" pitchFamily="34" charset="0"/>
              <a:buChar char="•"/>
            </a:pPr>
            <a:r>
              <a:rPr lang="de-DE" dirty="0">
                <a:solidFill>
                  <a:schemeClr val="tx1">
                    <a:lumMod val="75000"/>
                    <a:lumOff val="25000"/>
                  </a:schemeClr>
                </a:solidFill>
                <a:latin typeface="Helvetica" panose="020B0604020202020204" pitchFamily="34" charset="0"/>
                <a:cs typeface="Helvetica" panose="020B0604020202020204" pitchFamily="34" charset="0"/>
              </a:rPr>
              <a:t>Provide meaningful robotic benefits to laparoscopic surgery without significant per</a:t>
            </a:r>
            <a:r>
              <a:rPr lang="de-DE" dirty="0">
                <a:solidFill>
                  <a:srgbClr val="FF0000"/>
                </a:solidFill>
                <a:latin typeface="Helvetica" panose="020B0604020202020204" pitchFamily="34" charset="0"/>
                <a:cs typeface="Helvetica" panose="020B0604020202020204" pitchFamily="34" charset="0"/>
              </a:rPr>
              <a:t>-</a:t>
            </a:r>
            <a:r>
              <a:rPr lang="de-DE" dirty="0">
                <a:solidFill>
                  <a:schemeClr val="tx1">
                    <a:lumMod val="75000"/>
                    <a:lumOff val="25000"/>
                  </a:schemeClr>
                </a:solidFill>
                <a:latin typeface="Helvetica" panose="020B0604020202020204" pitchFamily="34" charset="0"/>
                <a:cs typeface="Helvetica" panose="020B0604020202020204" pitchFamily="34" charset="0"/>
              </a:rPr>
              <a:t>procedure cost increase</a:t>
            </a:r>
          </a:p>
        </p:txBody>
      </p:sp>
      <p:sp>
        <p:nvSpPr>
          <p:cNvPr id="10" name="Rectangle 9"/>
          <p:cNvSpPr/>
          <p:nvPr/>
        </p:nvSpPr>
        <p:spPr>
          <a:xfrm>
            <a:off x="7108191" y="4958680"/>
            <a:ext cx="4910319" cy="230832"/>
          </a:xfrm>
          <a:prstGeom prst="rect">
            <a:avLst/>
          </a:prstGeom>
        </p:spPr>
        <p:txBody>
          <a:bodyPr wrap="none">
            <a:spAutoFit/>
          </a:bodyPr>
          <a:lstStyle/>
          <a:p>
            <a:pPr>
              <a:buSzPct val="25000"/>
            </a:pPr>
            <a:r>
              <a:rPr lang="de-DE" sz="900" i="1" dirty="0">
                <a:solidFill>
                  <a:srgbClr val="595959"/>
                </a:solidFill>
                <a:latin typeface="Helvetica" panose="020B0604020202020204" pitchFamily="34" charset="0"/>
                <a:ea typeface="Arial"/>
                <a:cs typeface="Helvetica" panose="020B0604020202020204" pitchFamily="34" charset="0"/>
              </a:rPr>
              <a:t>Sources: Intuitive Surgical Investor Slides, </a:t>
            </a:r>
            <a:r>
              <a:rPr lang="en-US" sz="900" i="1" dirty="0">
                <a:solidFill>
                  <a:srgbClr val="595959"/>
                </a:solidFill>
                <a:latin typeface="Helvetica" panose="020B0604020202020204" pitchFamily="34" charset="0"/>
                <a:ea typeface="Arial"/>
                <a:cs typeface="Helvetica" panose="020B0604020202020204" pitchFamily="34" charset="0"/>
                <a:sym typeface="Arial"/>
              </a:rPr>
              <a:t>TRXC Estimates and Millennium Research Group</a:t>
            </a:r>
          </a:p>
        </p:txBody>
      </p:sp>
    </p:spTree>
    <p:extLst>
      <p:ext uri="{BB962C8B-B14F-4D97-AF65-F5344CB8AC3E}">
        <p14:creationId xmlns:p14="http://schemas.microsoft.com/office/powerpoint/2010/main" val="223364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Adoption Remains Low</a:t>
            </a:r>
          </a:p>
        </p:txBody>
      </p:sp>
      <p:sp>
        <p:nvSpPr>
          <p:cNvPr id="5" name="Slide Number Placeholder 4"/>
          <p:cNvSpPr>
            <a:spLocks noGrp="1"/>
          </p:cNvSpPr>
          <p:nvPr>
            <p:ph type="sldNum" sz="quarter" idx="12"/>
          </p:nvPr>
        </p:nvSpPr>
        <p:spPr/>
        <p:txBody>
          <a:bodyPr/>
          <a:lstStyle/>
          <a:p>
            <a:fld id="{42D9202E-547A-7B47-8FBC-57C449E4387D}" type="slidenum">
              <a:rPr lang="en-US" smtClean="0"/>
              <a:t>9</a:t>
            </a:fld>
            <a:endParaRPr lang="en-US"/>
          </a:p>
        </p:txBody>
      </p:sp>
      <p:graphicFrame>
        <p:nvGraphicFramePr>
          <p:cNvPr id="6" name="Chart 5"/>
          <p:cNvGraphicFramePr/>
          <p:nvPr>
            <p:extLst>
              <p:ext uri="{D42A27DB-BD31-4B8C-83A1-F6EECF244321}">
                <p14:modId xmlns:p14="http://schemas.microsoft.com/office/powerpoint/2010/main" val="3901686604"/>
              </p:ext>
            </p:extLst>
          </p:nvPr>
        </p:nvGraphicFramePr>
        <p:xfrm>
          <a:off x="8572364" y="842251"/>
          <a:ext cx="4200872" cy="26034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1333859217"/>
              </p:ext>
            </p:extLst>
          </p:nvPr>
        </p:nvGraphicFramePr>
        <p:xfrm>
          <a:off x="8097166" y="2893185"/>
          <a:ext cx="5151269" cy="260456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37996" y="1430630"/>
            <a:ext cx="8001448" cy="246221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solidFill>
                  <a:schemeClr val="tx1">
                    <a:lumMod val="65000"/>
                    <a:lumOff val="35000"/>
                  </a:schemeClr>
                </a:solidFill>
                <a:latin typeface="Arial"/>
                <a:cs typeface="Arial"/>
              </a:rPr>
              <a:t>Traditional laparoscopy remains the dominant form of minimally invasive surgery</a:t>
            </a:r>
          </a:p>
          <a:p>
            <a:pPr marL="342900" indent="-342900">
              <a:spcAft>
                <a:spcPts val="600"/>
              </a:spcAft>
              <a:buFont typeface="Arial" panose="020B0604020202020204" pitchFamily="34" charset="0"/>
              <a:buChar char="•"/>
            </a:pPr>
            <a:r>
              <a:rPr lang="en-US" sz="2400" dirty="0">
                <a:solidFill>
                  <a:srgbClr val="595959"/>
                </a:solidFill>
                <a:latin typeface="Arial"/>
                <a:cs typeface="Arial"/>
              </a:rPr>
              <a:t>Over 6 million laparoscopic procedures across US and CE Mark countries</a:t>
            </a:r>
          </a:p>
          <a:p>
            <a:pPr marL="342900" indent="-342900">
              <a:buFont typeface="Arial" panose="020B0604020202020204" pitchFamily="34" charset="0"/>
              <a:buChar char="•"/>
            </a:pPr>
            <a:r>
              <a:rPr lang="en-US" sz="2400" dirty="0">
                <a:solidFill>
                  <a:srgbClr val="595959"/>
                </a:solidFill>
                <a:latin typeface="Arial"/>
                <a:cs typeface="Arial"/>
              </a:rPr>
              <a:t>Surgeons are experienced with approach, technique and instrument motion</a:t>
            </a:r>
          </a:p>
        </p:txBody>
      </p:sp>
      <p:grpSp>
        <p:nvGrpSpPr>
          <p:cNvPr id="3" name="Group 2"/>
          <p:cNvGrpSpPr/>
          <p:nvPr/>
        </p:nvGrpSpPr>
        <p:grpSpPr>
          <a:xfrm>
            <a:off x="10125498" y="5244945"/>
            <a:ext cx="1710846" cy="1384995"/>
            <a:chOff x="8687209" y="2780059"/>
            <a:chExt cx="1710846" cy="1384995"/>
          </a:xfrm>
        </p:grpSpPr>
        <p:sp>
          <p:nvSpPr>
            <p:cNvPr id="9" name="TextBox 8"/>
            <p:cNvSpPr txBox="1"/>
            <p:nvPr/>
          </p:nvSpPr>
          <p:spPr>
            <a:xfrm>
              <a:off x="8858659" y="2780059"/>
              <a:ext cx="1539396" cy="1384995"/>
            </a:xfrm>
            <a:prstGeom prst="rect">
              <a:avLst/>
            </a:prstGeom>
            <a:noFill/>
          </p:spPr>
          <p:txBody>
            <a:bodyPr wrap="none" rtlCol="0">
              <a:spAutoFit/>
            </a:bodyPr>
            <a:lstStyle/>
            <a:p>
              <a:pPr>
                <a:lnSpc>
                  <a:spcPct val="140000"/>
                </a:lnSpc>
              </a:pPr>
              <a:r>
                <a:rPr lang="en-US" sz="2000" dirty="0">
                  <a:solidFill>
                    <a:schemeClr val="tx1">
                      <a:lumMod val="65000"/>
                      <a:lumOff val="35000"/>
                    </a:schemeClr>
                  </a:solidFill>
                </a:rPr>
                <a:t>Robotic</a:t>
              </a:r>
            </a:p>
            <a:p>
              <a:pPr>
                <a:lnSpc>
                  <a:spcPct val="140000"/>
                </a:lnSpc>
              </a:pPr>
              <a:r>
                <a:rPr lang="en-US" sz="2000" dirty="0">
                  <a:solidFill>
                    <a:schemeClr val="tx1">
                      <a:lumMod val="65000"/>
                      <a:lumOff val="35000"/>
                    </a:schemeClr>
                  </a:solidFill>
                </a:rPr>
                <a:t>Laparoscopic</a:t>
              </a:r>
            </a:p>
            <a:p>
              <a:pPr>
                <a:lnSpc>
                  <a:spcPct val="140000"/>
                </a:lnSpc>
              </a:pPr>
              <a:r>
                <a:rPr lang="en-US" sz="2000" dirty="0">
                  <a:solidFill>
                    <a:schemeClr val="tx1">
                      <a:lumMod val="65000"/>
                      <a:lumOff val="35000"/>
                    </a:schemeClr>
                  </a:solidFill>
                </a:rPr>
                <a:t>Other</a:t>
              </a:r>
            </a:p>
          </p:txBody>
        </p:sp>
        <p:sp>
          <p:nvSpPr>
            <p:cNvPr id="11" name="Rectangle 10"/>
            <p:cNvSpPr/>
            <p:nvPr/>
          </p:nvSpPr>
          <p:spPr>
            <a:xfrm>
              <a:off x="8687209" y="3034680"/>
              <a:ext cx="162560" cy="121920"/>
            </a:xfrm>
            <a:prstGeom prst="rect">
              <a:avLst/>
            </a:prstGeom>
            <a:solidFill>
              <a:srgbClr val="1532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687209" y="3451821"/>
              <a:ext cx="162560" cy="121920"/>
            </a:xfrm>
            <a:prstGeom prst="rect">
              <a:avLst/>
            </a:prstGeom>
            <a:solidFill>
              <a:srgbClr val="F883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687209" y="3872717"/>
              <a:ext cx="162560" cy="12192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385248" y="5029875"/>
            <a:ext cx="8074580" cy="1815882"/>
          </a:xfrm>
          <a:prstGeom prst="rect">
            <a:avLst/>
          </a:prstGeom>
          <a:noFill/>
        </p:spPr>
        <p:txBody>
          <a:bodyPr wrap="square" rtlCol="0">
            <a:spAutoFit/>
          </a:bodyPr>
          <a:lstStyle/>
          <a:p>
            <a:r>
              <a:rPr lang="en-US" sz="2800" i="1" dirty="0">
                <a:solidFill>
                  <a:srgbClr val="595959"/>
                </a:solidFill>
                <a:latin typeface="Arial"/>
                <a:cs typeface="Arial"/>
              </a:rPr>
              <a:t>Accessing the benefits of robotics has required accepting trade-offs that can’t always be justified  with competing systems</a:t>
            </a:r>
          </a:p>
          <a:p>
            <a:endParaRPr lang="en-US" sz="2800" i="1" dirty="0"/>
          </a:p>
        </p:txBody>
      </p:sp>
      <p:grpSp>
        <p:nvGrpSpPr>
          <p:cNvPr id="21" name="Group 20"/>
          <p:cNvGrpSpPr/>
          <p:nvPr/>
        </p:nvGrpSpPr>
        <p:grpSpPr>
          <a:xfrm>
            <a:off x="237996" y="4159359"/>
            <a:ext cx="7801032" cy="523220"/>
            <a:chOff x="237996" y="4159359"/>
            <a:chExt cx="7801032" cy="523220"/>
          </a:xfrm>
        </p:grpSpPr>
        <p:sp>
          <p:nvSpPr>
            <p:cNvPr id="15" name="Plus 14"/>
            <p:cNvSpPr/>
            <p:nvPr/>
          </p:nvSpPr>
          <p:spPr>
            <a:xfrm>
              <a:off x="237996" y="4192369"/>
              <a:ext cx="457200" cy="457200"/>
            </a:xfrm>
            <a:prstGeom prst="mathPlus">
              <a:avLst/>
            </a:prstGeom>
            <a:solidFill>
              <a:srgbClr val="64CAD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3720" y="4159359"/>
              <a:ext cx="1374159" cy="523220"/>
            </a:xfrm>
            <a:prstGeom prst="rect">
              <a:avLst/>
            </a:prstGeom>
            <a:noFill/>
          </p:spPr>
          <p:txBody>
            <a:bodyPr wrap="none" rtlCol="0">
              <a:spAutoFit/>
            </a:bodyPr>
            <a:lstStyle/>
            <a:p>
              <a:r>
                <a:rPr lang="en-US" sz="2800" dirty="0">
                  <a:solidFill>
                    <a:srgbClr val="76858D"/>
                  </a:solidFill>
                </a:rPr>
                <a:t>Benefits</a:t>
              </a:r>
            </a:p>
          </p:txBody>
        </p:sp>
        <p:sp>
          <p:nvSpPr>
            <p:cNvPr id="17" name="Minus 16"/>
            <p:cNvSpPr/>
            <p:nvPr/>
          </p:nvSpPr>
          <p:spPr>
            <a:xfrm>
              <a:off x="2366403" y="4192369"/>
              <a:ext cx="457200" cy="457200"/>
            </a:xfrm>
            <a:prstGeom prst="mathMinus">
              <a:avLst/>
            </a:prstGeom>
            <a:solidFill>
              <a:srgbClr val="64CAD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72127" y="4159359"/>
              <a:ext cx="1643976" cy="523220"/>
            </a:xfrm>
            <a:prstGeom prst="rect">
              <a:avLst/>
            </a:prstGeom>
            <a:noFill/>
          </p:spPr>
          <p:txBody>
            <a:bodyPr wrap="none" rtlCol="0">
              <a:spAutoFit/>
            </a:bodyPr>
            <a:lstStyle/>
            <a:p>
              <a:r>
                <a:rPr lang="en-US" sz="2800" dirty="0">
                  <a:solidFill>
                    <a:srgbClr val="76858D"/>
                  </a:solidFill>
                </a:rPr>
                <a:t>Trade-offs</a:t>
              </a:r>
            </a:p>
          </p:txBody>
        </p:sp>
        <p:sp>
          <p:nvSpPr>
            <p:cNvPr id="19" name="Equal 18"/>
            <p:cNvSpPr/>
            <p:nvPr/>
          </p:nvSpPr>
          <p:spPr>
            <a:xfrm>
              <a:off x="4764627" y="4192369"/>
              <a:ext cx="457200" cy="457200"/>
            </a:xfrm>
            <a:prstGeom prst="mathEqual">
              <a:avLst/>
            </a:prstGeom>
            <a:solidFill>
              <a:srgbClr val="64CAD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5370349" y="4159359"/>
              <a:ext cx="2668679" cy="523220"/>
            </a:xfrm>
            <a:prstGeom prst="rect">
              <a:avLst/>
            </a:prstGeom>
            <a:noFill/>
          </p:spPr>
          <p:txBody>
            <a:bodyPr wrap="none" rtlCol="0">
              <a:spAutoFit/>
            </a:bodyPr>
            <a:lstStyle/>
            <a:p>
              <a:r>
                <a:rPr lang="en-US" sz="2800" dirty="0">
                  <a:solidFill>
                    <a:srgbClr val="76858D"/>
                  </a:solidFill>
                </a:rPr>
                <a:t>Limited adoption</a:t>
              </a:r>
            </a:p>
          </p:txBody>
        </p:sp>
      </p:grpSp>
    </p:spTree>
    <p:extLst>
      <p:ext uri="{BB962C8B-B14F-4D97-AF65-F5344CB8AC3E}">
        <p14:creationId xmlns:p14="http://schemas.microsoft.com/office/powerpoint/2010/main" val="3099444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XC_template" id="{AD3CBC0C-C89E-9F4D-AB25-38287B9D0BD7}" vid="{D22222D3-9362-3540-8328-2003400D61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Senhance_template_PPT</Template>
  <TotalTime>4476</TotalTime>
  <Words>1664</Words>
  <Application>Microsoft Office PowerPoint</Application>
  <PresentationFormat>Widescreen</PresentationFormat>
  <Paragraphs>246</Paragraphs>
  <Slides>23</Slides>
  <Notes>18</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Helvetica</vt:lpstr>
      <vt:lpstr>Helvetica Light</vt:lpstr>
      <vt:lpstr>Helvetica Neue</vt:lpstr>
      <vt:lpstr>Helvetica Regular</vt:lpstr>
      <vt:lpstr>Office Theme</vt:lpstr>
      <vt:lpstr>Joseph Slattery  Executive Vice President &amp; CFO</vt:lpstr>
      <vt:lpstr>Forward Looking Statements</vt:lpstr>
      <vt:lpstr>TransEnterix: TRXC</vt:lpstr>
      <vt:lpstr>Senhance Robotic System</vt:lpstr>
      <vt:lpstr>Surgical Robotics Poised for Growth</vt:lpstr>
      <vt:lpstr>Benefits of Surgical Robotics</vt:lpstr>
      <vt:lpstr>Robotic Surgery Landscape</vt:lpstr>
      <vt:lpstr>Robotic Surgery Landscape</vt:lpstr>
      <vt:lpstr>Robotic Adoption Remains Low</vt:lpstr>
      <vt:lpstr>Trade-offs of Competing Systems</vt:lpstr>
      <vt:lpstr>Senhance Surgery</vt:lpstr>
      <vt:lpstr>Senhance – Leveraging Laparoscopic Experience</vt:lpstr>
      <vt:lpstr>Senhance – Robotic Benefits</vt:lpstr>
      <vt:lpstr>Senhance – Haptic Feedback</vt:lpstr>
      <vt:lpstr>Senhance – Eye-Sensing Camera Control</vt:lpstr>
      <vt:lpstr>Senhance – Responsible Economics</vt:lpstr>
      <vt:lpstr>Open Architecture Leverages the True Hospital Ecosystem</vt:lpstr>
      <vt:lpstr>Reducing Invasiveness Robotic Microlap</vt:lpstr>
      <vt:lpstr>PowerPoint Presentation</vt:lpstr>
      <vt:lpstr>Building Clinical Evidence</vt:lpstr>
      <vt:lpstr>Initial Global Clinical Sites</vt:lpstr>
      <vt:lpstr>Commercial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Mohan Nathan</dc:creator>
  <cp:lastModifiedBy>Scott Cady</cp:lastModifiedBy>
  <cp:revision>95</cp:revision>
  <dcterms:created xsi:type="dcterms:W3CDTF">2016-09-09T12:31:57Z</dcterms:created>
  <dcterms:modified xsi:type="dcterms:W3CDTF">2017-09-27T16:04:06Z</dcterms:modified>
</cp:coreProperties>
</file>